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  <p:sldMasterId id="2147483847" r:id="rId6"/>
  </p:sldMasterIdLst>
  <p:notesMasterIdLst>
    <p:notesMasterId r:id="rId93"/>
  </p:notesMasterIdLst>
  <p:handoutMasterIdLst>
    <p:handoutMasterId r:id="rId94"/>
  </p:handoutMasterIdLst>
  <p:sldIdLst>
    <p:sldId id="256" r:id="rId7"/>
    <p:sldId id="363" r:id="rId8"/>
    <p:sldId id="358" r:id="rId9"/>
    <p:sldId id="477" r:id="rId10"/>
    <p:sldId id="342" r:id="rId11"/>
    <p:sldId id="343" r:id="rId12"/>
    <p:sldId id="344" r:id="rId13"/>
    <p:sldId id="516" r:id="rId14"/>
    <p:sldId id="272" r:id="rId15"/>
    <p:sldId id="522" r:id="rId16"/>
    <p:sldId id="435" r:id="rId17"/>
    <p:sldId id="436" r:id="rId18"/>
    <p:sldId id="478" r:id="rId19"/>
    <p:sldId id="479" r:id="rId20"/>
    <p:sldId id="523" r:id="rId21"/>
    <p:sldId id="524" r:id="rId22"/>
    <p:sldId id="525" r:id="rId23"/>
    <p:sldId id="527" r:id="rId24"/>
    <p:sldId id="526" r:id="rId25"/>
    <p:sldId id="486" r:id="rId26"/>
    <p:sldId id="518" r:id="rId27"/>
    <p:sldId id="521" r:id="rId28"/>
    <p:sldId id="519" r:id="rId29"/>
    <p:sldId id="520" r:id="rId30"/>
    <p:sldId id="551" r:id="rId31"/>
    <p:sldId id="538" r:id="rId32"/>
    <p:sldId id="480" r:id="rId33"/>
    <p:sldId id="528" r:id="rId34"/>
    <p:sldId id="531" r:id="rId35"/>
    <p:sldId id="488" r:id="rId36"/>
    <p:sldId id="489" r:id="rId37"/>
    <p:sldId id="490" r:id="rId38"/>
    <p:sldId id="491" r:id="rId39"/>
    <p:sldId id="492" r:id="rId40"/>
    <p:sldId id="532" r:id="rId41"/>
    <p:sldId id="493" r:id="rId42"/>
    <p:sldId id="533" r:id="rId43"/>
    <p:sldId id="536" r:id="rId44"/>
    <p:sldId id="535" r:id="rId45"/>
    <p:sldId id="537" r:id="rId46"/>
    <p:sldId id="534" r:id="rId47"/>
    <p:sldId id="514" r:id="rId48"/>
    <p:sldId id="515" r:id="rId49"/>
    <p:sldId id="549" r:id="rId50"/>
    <p:sldId id="540" r:id="rId51"/>
    <p:sldId id="539" r:id="rId52"/>
    <p:sldId id="481" r:id="rId53"/>
    <p:sldId id="541" r:id="rId54"/>
    <p:sldId id="542" r:id="rId55"/>
    <p:sldId id="500" r:id="rId56"/>
    <p:sldId id="543" r:id="rId57"/>
    <p:sldId id="502" r:id="rId58"/>
    <p:sldId id="544" r:id="rId59"/>
    <p:sldId id="503" r:id="rId60"/>
    <p:sldId id="504" r:id="rId61"/>
    <p:sldId id="508" r:id="rId62"/>
    <p:sldId id="545" r:id="rId63"/>
    <p:sldId id="507" r:id="rId64"/>
    <p:sldId id="546" r:id="rId65"/>
    <p:sldId id="510" r:id="rId66"/>
    <p:sldId id="512" r:id="rId67"/>
    <p:sldId id="553" r:id="rId68"/>
    <p:sldId id="552" r:id="rId69"/>
    <p:sldId id="547" r:id="rId70"/>
    <p:sldId id="550" r:id="rId71"/>
    <p:sldId id="482" r:id="rId72"/>
    <p:sldId id="548" r:id="rId73"/>
    <p:sldId id="554" r:id="rId74"/>
    <p:sldId id="559" r:id="rId75"/>
    <p:sldId id="560" r:id="rId76"/>
    <p:sldId id="561" r:id="rId77"/>
    <p:sldId id="555" r:id="rId78"/>
    <p:sldId id="556" r:id="rId79"/>
    <p:sldId id="557" r:id="rId80"/>
    <p:sldId id="558" r:id="rId81"/>
    <p:sldId id="483" r:id="rId82"/>
    <p:sldId id="485" r:id="rId83"/>
    <p:sldId id="530" r:id="rId84"/>
    <p:sldId id="484" r:id="rId85"/>
    <p:sldId id="372" r:id="rId86"/>
    <p:sldId id="374" r:id="rId87"/>
    <p:sldId id="376" r:id="rId88"/>
    <p:sldId id="476" r:id="rId89"/>
    <p:sldId id="377" r:id="rId90"/>
    <p:sldId id="513" r:id="rId91"/>
    <p:sldId id="371" r:id="rId92"/>
  </p:sldIdLst>
  <p:sldSz cx="16256000" cy="9144000"/>
  <p:notesSz cx="6858000" cy="9144000"/>
  <p:defaultTextStyle>
    <a:defPPr>
      <a:defRPr lang="en-US"/>
    </a:defPPr>
    <a:lvl1pPr algn="l" defTabSz="121761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608013" indent="-150813" algn="l" defTabSz="121761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217613" indent="-303213" algn="l" defTabSz="121761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827213" indent="-455613" algn="l" defTabSz="121761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2436813" indent="-608013" algn="l" defTabSz="121761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894">
          <p15:clr>
            <a:srgbClr val="A4A3A4"/>
          </p15:clr>
        </p15:guide>
        <p15:guide id="2" pos="9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7D868C"/>
    <a:srgbClr val="808000"/>
    <a:srgbClr val="408000"/>
    <a:srgbClr val="108001"/>
    <a:srgbClr val="CBCFD1"/>
    <a:srgbClr val="015068"/>
    <a:srgbClr val="0885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3"/>
    <p:restoredTop sz="73389"/>
  </p:normalViewPr>
  <p:slideViewPr>
    <p:cSldViewPr snapToGrid="0">
      <p:cViewPr>
        <p:scale>
          <a:sx n="90" d="100"/>
          <a:sy n="90" d="100"/>
        </p:scale>
        <p:origin x="896" y="440"/>
      </p:cViewPr>
      <p:guideLst>
        <p:guide orient="horz" pos="894"/>
        <p:guide pos="9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12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notesMaster" Target="notesMasters/notesMaster1.xml"/><Relationship Id="rId94" Type="http://schemas.openxmlformats.org/officeDocument/2006/relationships/handoutMaster" Target="handoutMasters/handoutMaster1.xml"/><Relationship Id="rId95" Type="http://schemas.openxmlformats.org/officeDocument/2006/relationships/presProps" Target="presProps.xml"/><Relationship Id="rId96" Type="http://schemas.openxmlformats.org/officeDocument/2006/relationships/viewProps" Target="viewProps.xml"/><Relationship Id="rId97" Type="http://schemas.openxmlformats.org/officeDocument/2006/relationships/theme" Target="theme/theme1.xml"/><Relationship Id="rId98" Type="http://schemas.openxmlformats.org/officeDocument/2006/relationships/tableStyles" Target="tableStyles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219120" fontAlgn="auto">
              <a:spcBef>
                <a:spcPts val="0"/>
              </a:spcBef>
              <a:spcAft>
                <a:spcPts val="0"/>
              </a:spcAft>
              <a:defRPr sz="1200" dirty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1219120" fontAlgn="auto">
              <a:spcBef>
                <a:spcPts val="0"/>
              </a:spcBef>
              <a:spcAft>
                <a:spcPts val="0"/>
              </a:spcAft>
              <a:defRPr sz="120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4CB1577-BF96-2D40-B4CA-2BF6DA80CBA7}" type="datetime1">
              <a:rPr lang="en-CA"/>
              <a:pPr>
                <a:defRPr/>
              </a:pPr>
              <a:t>2016-04-19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219120" fontAlgn="auto">
              <a:spcBef>
                <a:spcPts val="0"/>
              </a:spcBef>
              <a:spcAft>
                <a:spcPts val="0"/>
              </a:spcAft>
              <a:defRPr sz="9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400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1219120" fontAlgn="auto">
              <a:spcBef>
                <a:spcPts val="0"/>
              </a:spcBef>
              <a:spcAft>
                <a:spcPts val="0"/>
              </a:spcAft>
              <a:defRPr sz="120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A35AAA1-4075-DF47-A6D2-754791F9B6E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644832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1219120" fontAlgn="auto">
              <a:spcBef>
                <a:spcPts val="0"/>
              </a:spcBef>
              <a:spcAft>
                <a:spcPts val="0"/>
              </a:spcAft>
              <a:defRPr sz="120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2FDBE47-C34F-CF4A-9709-1411AD5B3286}" type="datetime1">
              <a:rPr lang="en-CA"/>
              <a:pPr>
                <a:defRPr/>
              </a:pPr>
              <a:t>2016-04-19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200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1219120" fontAlgn="auto">
              <a:spcBef>
                <a:spcPts val="0"/>
              </a:spcBef>
              <a:spcAft>
                <a:spcPts val="0"/>
              </a:spcAft>
              <a:defRPr sz="120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C3734AA-3150-D947-AC52-2F5DF48BFCD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219120" fontAlgn="auto">
              <a:spcBef>
                <a:spcPts val="0"/>
              </a:spcBef>
              <a:spcAft>
                <a:spcPts val="0"/>
              </a:spcAft>
              <a:defRPr sz="1200" dirty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219120" fontAlgn="auto">
              <a:spcBef>
                <a:spcPts val="0"/>
              </a:spcBef>
              <a:spcAft>
                <a:spcPts val="0"/>
              </a:spcAft>
              <a:defRPr sz="9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357794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1217613" rtl="0" fontAlgn="base">
      <a:lnSpc>
        <a:spcPct val="90000"/>
      </a:lnSpc>
      <a:spcBef>
        <a:spcPct val="30000"/>
      </a:spcBef>
      <a:spcAft>
        <a:spcPts val="45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Arial" panose="020B0604020202020204" pitchFamily="34" charset="0"/>
      </a:defRPr>
    </a:lvl1pPr>
    <a:lvl2pPr marL="282575" indent="-139700" algn="l" defTabSz="1217613" rtl="0" fontAlgn="base">
      <a:lnSpc>
        <a:spcPct val="90000"/>
      </a:lnSpc>
      <a:spcBef>
        <a:spcPct val="30000"/>
      </a:spcBef>
      <a:spcAft>
        <a:spcPts val="450"/>
      </a:spcAft>
      <a:buFont typeface="Arial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2pPr>
    <a:lvl3pPr marL="436563" indent="-152400" algn="l" defTabSz="1217613" rtl="0" fontAlgn="base">
      <a:lnSpc>
        <a:spcPct val="90000"/>
      </a:lnSpc>
      <a:spcBef>
        <a:spcPct val="30000"/>
      </a:spcBef>
      <a:spcAft>
        <a:spcPts val="450"/>
      </a:spcAft>
      <a:buFont typeface="Arial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3pPr>
    <a:lvl4pPr marL="642938" indent="-195263" algn="l" defTabSz="1217613" rtl="0" fontAlgn="base">
      <a:lnSpc>
        <a:spcPct val="90000"/>
      </a:lnSpc>
      <a:spcBef>
        <a:spcPct val="30000"/>
      </a:spcBef>
      <a:spcAft>
        <a:spcPts val="450"/>
      </a:spcAft>
      <a:buFont typeface="Arial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4pPr>
    <a:lvl5pPr marL="819150" indent="-152400" algn="l" defTabSz="1217613" rtl="0" fontAlgn="base">
      <a:lnSpc>
        <a:spcPct val="90000"/>
      </a:lnSpc>
      <a:spcBef>
        <a:spcPct val="30000"/>
      </a:spcBef>
      <a:spcAft>
        <a:spcPts val="450"/>
      </a:spcAft>
      <a:buFont typeface="Arial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Welcome to</a:t>
            </a:r>
            <a:r>
              <a:rPr lang="en-US" baseline="0" dirty="0" smtClean="0"/>
              <a:t> Managing Secrets with Chef.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0124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2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7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076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5480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97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746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322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3227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3227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322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</a:t>
            </a:r>
            <a:r>
              <a:rPr lang="en-US" baseline="0" dirty="0" smtClean="0"/>
              <a:t> we start let me introduce myself.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7255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3227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42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322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637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66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13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Welcome to</a:t>
            </a:r>
            <a:r>
              <a:rPr lang="en-US" baseline="0" dirty="0" smtClean="0"/>
              <a:t> Managing Secrets with </a:t>
            </a:r>
            <a:r>
              <a:rPr lang="en-US" baseline="0" smtClean="0"/>
              <a:t>Chef.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012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322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8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87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gi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gi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gi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gi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gi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gi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gi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gi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gi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gi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gi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gi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lIns="91440" tIns="91440" rIns="91440" bIns="91440" anchor="ctr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4442110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66784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source code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667841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7" y="2775887"/>
            <a:ext cx="7281333" cy="659007"/>
          </a:xfrm>
          <a:solidFill>
            <a:srgbClr val="FF0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4320" cy="626533"/>
          </a:xfrm>
          <a:solidFill>
            <a:srgbClr val="008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966592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source code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01055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954063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8089900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121915" tIns="60957" rIns="121915" bIns="60957" anchor="ctr"/>
          <a:lstStyle/>
          <a:p>
            <a:pPr algn="ctr" defTabSz="121876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white">
          <a:xfrm>
            <a:off x="5602288" y="554038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20" tIns="121920" rIns="121920" bIns="121920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3200"/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white">
          <a:xfrm>
            <a:off x="8610600" y="530225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20" tIns="121920" rIns="121920" bIns="121920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320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17538" y="1171575"/>
            <a:ext cx="7312025" cy="952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235950" y="1179513"/>
            <a:ext cx="7308850" cy="158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6667827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6662136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A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11365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H="1">
            <a:off x="0" y="8164513"/>
            <a:ext cx="16256000" cy="365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9" descr="C:\Users\sdelfante\Desktop\pic-chef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75" y="1806575"/>
            <a:ext cx="5048250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7126375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 bwMode="white">
          <a:xfrm>
            <a:off x="136960" y="160072"/>
            <a:ext cx="1391770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REFERENCE</a:t>
            </a:r>
            <a:endParaRPr lang="en-US" sz="16933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 descr="reference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3499" y="324724"/>
            <a:ext cx="2189001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4619"/>
            <a:ext cx="12319000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71838"/>
            <a:ext cx="12319000" cy="334642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921498" y="7164200"/>
            <a:ext cx="8917577" cy="5241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98912412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up 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 bwMode="white">
          <a:xfrm>
            <a:off x="136960" y="144390"/>
            <a:ext cx="126284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EXERCISE</a:t>
            </a:r>
          </a:p>
        </p:txBody>
      </p:sp>
      <p:pic>
        <p:nvPicPr>
          <p:cNvPr id="3" name="Picture 2" descr="chef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9010" y="324724"/>
            <a:ext cx="2157980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7" y="2292126"/>
            <a:ext cx="12319001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Group Exercise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/>
          </p:nvPr>
        </p:nvSpPr>
        <p:spPr>
          <a:xfrm>
            <a:off x="1671638" y="3260725"/>
            <a:ext cx="12319000" cy="1528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white">
          <a:xfrm>
            <a:off x="1671638" y="4917547"/>
            <a:ext cx="11777663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121920" rIns="121920" bIns="121920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200" b="1" dirty="0"/>
              <a:t>Objective: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671638" y="5650764"/>
            <a:ext cx="12319000" cy="2445486"/>
          </a:xfrm>
          <a:prstGeom prst="rect">
            <a:avLst/>
          </a:prstGeom>
        </p:spPr>
        <p:txBody>
          <a:bodyPr/>
          <a:lstStyle>
            <a:lvl1pPr marL="0" indent="0">
              <a:buFont typeface="Wingdings" charset="2"/>
              <a:buNone/>
              <a:defRPr sz="2400" baseline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81788250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0" y="149489"/>
            <a:ext cx="11781799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PROBLEM</a:t>
            </a:r>
          </a:p>
        </p:txBody>
      </p:sp>
      <p:pic>
        <p:nvPicPr>
          <p:cNvPr id="2" name="Picture 1" descr="splat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3654" y="94879"/>
            <a:ext cx="2648691" cy="264869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4619"/>
            <a:ext cx="12319000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71838"/>
            <a:ext cx="12319000" cy="334642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17590296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1" y="144390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CONCEPT</a:t>
            </a:r>
          </a:p>
        </p:txBody>
      </p:sp>
      <p:pic>
        <p:nvPicPr>
          <p:cNvPr id="2" name="Picture 1" descr="concept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9426" y="324724"/>
            <a:ext cx="2717146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4619"/>
            <a:ext cx="12319000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Concept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71838"/>
            <a:ext cx="12319000" cy="334642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58654019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0" y="128323"/>
            <a:ext cx="13979932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MOTIVATION</a:t>
            </a:r>
          </a:p>
        </p:txBody>
      </p:sp>
      <p:pic>
        <p:nvPicPr>
          <p:cNvPr id="2" name="Picture 1" descr="gift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7264" y="215274"/>
            <a:ext cx="2441471" cy="24079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80252" y="2304144"/>
            <a:ext cx="12310386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2167" y="3283868"/>
            <a:ext cx="12315718" cy="4770049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47928335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0" y="149489"/>
            <a:ext cx="11781799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PROBLEM</a:t>
            </a:r>
          </a:p>
        </p:txBody>
      </p:sp>
      <p:pic>
        <p:nvPicPr>
          <p:cNvPr id="2" name="Picture 1" descr="splat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3654" y="94879"/>
            <a:ext cx="2648691" cy="264869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4619"/>
            <a:ext cx="12319000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71838"/>
            <a:ext cx="12319000" cy="334642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7207333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">
    <p:bg>
      <p:bgPr>
        <a:gradFill rotWithShape="0"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8"/>
          <a:stretch/>
        </p:blipFill>
        <p:spPr>
          <a:xfrm>
            <a:off x="0" y="-1"/>
            <a:ext cx="16258382" cy="8219209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09600" y="855673"/>
            <a:ext cx="7027718" cy="82765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50040" y="2539001"/>
            <a:ext cx="6987278" cy="4663151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bg1"/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bg1"/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bg1"/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609600" y="1951630"/>
            <a:ext cx="7027718" cy="13649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017800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 bwMode="white">
          <a:xfrm>
            <a:off x="136960" y="160072"/>
            <a:ext cx="1391770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REFERENCE</a:t>
            </a:r>
            <a:endParaRPr lang="en-US" sz="16933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 descr="reference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3499" y="324724"/>
            <a:ext cx="2189001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4619"/>
            <a:ext cx="12319000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71838"/>
            <a:ext cx="12319000" cy="334642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921498" y="7164200"/>
            <a:ext cx="8917577" cy="5241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0238568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1" y="144390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CONCEPT</a:t>
            </a:r>
          </a:p>
        </p:txBody>
      </p:sp>
      <p:pic>
        <p:nvPicPr>
          <p:cNvPr id="2" name="Picture 1" descr="concept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9426" y="324724"/>
            <a:ext cx="2717146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4619"/>
            <a:ext cx="12319000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Concept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71838"/>
            <a:ext cx="12319000" cy="334642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95748560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p 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 bwMode="white">
          <a:xfrm>
            <a:off x="136960" y="144390"/>
            <a:ext cx="126284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EXERCISE</a:t>
            </a:r>
          </a:p>
        </p:txBody>
      </p:sp>
      <p:pic>
        <p:nvPicPr>
          <p:cNvPr id="3" name="Picture 2" descr="chef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9010" y="324724"/>
            <a:ext cx="2157980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7" y="2292126"/>
            <a:ext cx="12319001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Group Exercise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/>
          </p:nvPr>
        </p:nvSpPr>
        <p:spPr>
          <a:xfrm>
            <a:off x="1671638" y="3260725"/>
            <a:ext cx="12319000" cy="1528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white">
          <a:xfrm>
            <a:off x="1671638" y="4917547"/>
            <a:ext cx="11777663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121920" rIns="121920" bIns="121920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200" b="1" dirty="0"/>
              <a:t>Objective: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671638" y="5650764"/>
            <a:ext cx="12319000" cy="2445486"/>
          </a:xfrm>
          <a:prstGeom prst="rect">
            <a:avLst/>
          </a:prstGeom>
        </p:spPr>
        <p:txBody>
          <a:bodyPr/>
          <a:lstStyle>
            <a:lvl1pPr marL="0" indent="0">
              <a:buFont typeface="Wingdings" charset="2"/>
              <a:buNone/>
              <a:defRPr sz="2400" baseline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11677136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1" y="144390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LAB</a:t>
            </a:r>
          </a:p>
        </p:txBody>
      </p:sp>
      <p:pic>
        <p:nvPicPr>
          <p:cNvPr id="2" name="Picture 1" descr="lab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049" y="215274"/>
            <a:ext cx="2407901" cy="24079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60524" y="2294619"/>
            <a:ext cx="12330113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Lab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60725"/>
            <a:ext cx="12319000" cy="334642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571500" indent="-571500" algn="l">
              <a:lnSpc>
                <a:spcPct val="100000"/>
              </a:lnSpc>
              <a:spcBef>
                <a:spcPts val="0"/>
              </a:spcBef>
              <a:buFont typeface="Wingdings" charset="2"/>
              <a:buChar char="q"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52892369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1" y="144390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COMMIT</a:t>
            </a:r>
          </a:p>
        </p:txBody>
      </p:sp>
      <p:pic>
        <p:nvPicPr>
          <p:cNvPr id="2" name="Picture 1" descr="commit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5968" y="-183233"/>
            <a:ext cx="2404063" cy="320491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60524" y="2294619"/>
            <a:ext cx="12330113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Commit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660524" y="3273285"/>
            <a:ext cx="12330113" cy="334642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$ cd repo</a:t>
            </a:r>
          </a:p>
          <a:p>
            <a:r>
              <a:rPr lang="en-US" dirty="0" smtClean="0"/>
              <a:t>$ git </a:t>
            </a:r>
            <a:r>
              <a:rPr lang="en-US" dirty="0" err="1" smtClean="0"/>
              <a:t>init</a:t>
            </a:r>
            <a:endParaRPr lang="en-US" dirty="0" smtClean="0"/>
          </a:p>
          <a:p>
            <a:r>
              <a:rPr lang="en-US" dirty="0" smtClean="0"/>
              <a:t>$ git add .</a:t>
            </a:r>
          </a:p>
          <a:p>
            <a:r>
              <a:rPr lang="en-US" dirty="0" smtClean="0"/>
              <a:t>$ git commit -m "Work Complete"</a:t>
            </a:r>
          </a:p>
        </p:txBody>
      </p:sp>
    </p:spTree>
    <p:extLst>
      <p:ext uri="{BB962C8B-B14F-4D97-AF65-F5344CB8AC3E}">
        <p14:creationId xmlns:p14="http://schemas.microsoft.com/office/powerpoint/2010/main" val="1105998384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 bwMode="white">
          <a:xfrm>
            <a:off x="136961" y="144390"/>
            <a:ext cx="1407645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DISCUSSION</a:t>
            </a:r>
            <a:endParaRPr lang="en-US" sz="16933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 descr="conversation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282" y="324724"/>
            <a:ext cx="2815435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60524" y="2294619"/>
            <a:ext cx="12330113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660524" y="3260725"/>
            <a:ext cx="12330113" cy="2544287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666089197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Black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433513"/>
            <a:ext cx="70326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0" y="8164513"/>
            <a:ext cx="16256000" cy="365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3"/>
            <a:ext cx="14423693" cy="5580480"/>
          </a:xfrm>
          <a:prstGeom prst="rect">
            <a:avLst/>
          </a:prstGeo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RESULT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prstGeom prst="rect">
            <a:avLst/>
          </a:prstGeom>
          <a:solidFill>
            <a:schemeClr val="tx2"/>
          </a:solidFill>
        </p:spPr>
        <p:txBody>
          <a:bodyPr lIns="9144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&gt; command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127883" y="3228515"/>
            <a:ext cx="14420850" cy="557213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anchor="ctr">
            <a:noAutofit/>
          </a:bodyPr>
          <a:lstStyle>
            <a:lvl1pPr algn="l">
              <a:defRPr sz="4200" baseline="0">
                <a:solidFill>
                  <a:schemeClr val="bg2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87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316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bg>
      <p:bgPr>
        <a:gradFill rotWithShape="0"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50040" y="1856198"/>
            <a:ext cx="14898624" cy="5345953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49271235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stitial">
    <p:bg>
      <p:bgPr>
        <a:gradFill rotWithShape="0"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8"/>
          <a:stretch/>
        </p:blipFill>
        <p:spPr>
          <a:xfrm>
            <a:off x="0" y="-1"/>
            <a:ext cx="16258382" cy="8219209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09600" y="855673"/>
            <a:ext cx="7027718" cy="82765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50040" y="2539001"/>
            <a:ext cx="6987278" cy="4663151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bg1"/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bg1"/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bg1"/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609600" y="1951630"/>
            <a:ext cx="7027718" cy="13649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900162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1336675"/>
            <a:ext cx="4127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113747"/>
            <a:ext cx="14423693" cy="5951611"/>
          </a:xfrm>
          <a:prstGeom prst="rect">
            <a:avLst/>
          </a:prstGeo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dirty="0" smtClean="0"/>
              <a:t>SOURCE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50"/>
            <a:ext cx="14422528" cy="56639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Autofit/>
          </a:bodyPr>
          <a:lstStyle>
            <a:lvl1pPr marL="0" indent="0">
              <a:buNone/>
              <a:defRPr sz="28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/</a:t>
            </a:r>
            <a:r>
              <a:rPr lang="en-US" dirty="0" err="1" smtClean="0"/>
              <a:t>filepath</a:t>
            </a:r>
            <a:r>
              <a:rPr lang="en-US" dirty="0" smtClean="0"/>
              <a:t>/</a:t>
            </a:r>
            <a:r>
              <a:rPr lang="en-US" dirty="0" err="1" smtClean="0"/>
              <a:t>file.rb</a:t>
            </a:r>
            <a:endParaRPr lang="en-US" dirty="0" smtClean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24446" y="3538306"/>
            <a:ext cx="14404273" cy="659007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35042" y="4206982"/>
            <a:ext cx="14404273" cy="626533"/>
          </a:xfrm>
          <a:prstGeom prst="rect">
            <a:avLst/>
          </a:prstGeom>
          <a:solidFill>
            <a:srgbClr val="008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577635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bg>
      <p:bgPr>
        <a:gradFill rotWithShape="0"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50040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7942789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Black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433513"/>
            <a:ext cx="70326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0" y="8164513"/>
            <a:ext cx="16256000" cy="365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3"/>
            <a:ext cx="14423693" cy="5580480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RESULT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tx2"/>
          </a:solidFill>
        </p:spPr>
        <p:txBody>
          <a:bodyPr lIns="9144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&gt; command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127883" y="3228515"/>
            <a:ext cx="14420850" cy="557213"/>
          </a:xfrm>
          <a:solidFill>
            <a:schemeClr val="accent1">
              <a:alpha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anchor="ctr">
            <a:noAutofit/>
          </a:bodyPr>
          <a:lstStyle>
            <a:lvl1pPr algn="l">
              <a:defRPr sz="4200" baseline="0">
                <a:solidFill>
                  <a:schemeClr val="bg2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87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513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Example - Black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Wingdings" charset="0"/>
              <a:buNone/>
              <a:tabLst/>
              <a:defRPr sz="2800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command or result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2880769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10277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Blu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433513"/>
            <a:ext cx="70326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H="1">
            <a:off x="0" y="8164513"/>
            <a:ext cx="16256000" cy="365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3"/>
            <a:ext cx="14423693" cy="5580480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RESULT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accent4">
              <a:lumMod val="50000"/>
            </a:schemeClr>
          </a:solidFill>
        </p:spPr>
        <p:txBody>
          <a:bodyPr lIns="9144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&gt; command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127883" y="3228515"/>
            <a:ext cx="14420850" cy="557213"/>
          </a:xfrm>
          <a:solidFill>
            <a:schemeClr val="accent1">
              <a:alpha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anchor="ctr">
            <a:noAutofit/>
          </a:bodyPr>
          <a:lstStyle>
            <a:lvl1pPr algn="l">
              <a:defRPr sz="4200" baseline="0">
                <a:solidFill>
                  <a:schemeClr val="bg2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1810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Example - Blu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command or result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2880769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61112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1336675"/>
            <a:ext cx="4127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113747"/>
            <a:ext cx="14423693" cy="5951611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dirty="0" smtClean="0"/>
              <a:t>SOURCE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50"/>
            <a:ext cx="14422528" cy="566391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Autofit/>
          </a:bodyPr>
          <a:lstStyle>
            <a:lvl1pPr marL="0" indent="0">
              <a:buNone/>
              <a:defRPr sz="28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/</a:t>
            </a:r>
            <a:r>
              <a:rPr lang="en-US" dirty="0" err="1" smtClean="0"/>
              <a:t>filepath</a:t>
            </a:r>
            <a:r>
              <a:rPr lang="en-US" dirty="0" smtClean="0"/>
              <a:t>/</a:t>
            </a:r>
            <a:r>
              <a:rPr lang="en-US" dirty="0" err="1" smtClean="0"/>
              <a:t>file.rb</a:t>
            </a:r>
            <a:endParaRPr lang="en-US" dirty="0" smtClean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24446" y="3538306"/>
            <a:ext cx="14404273" cy="659007"/>
          </a:xfrm>
          <a:solidFill>
            <a:srgbClr val="FF0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35042" y="4206982"/>
            <a:ext cx="14404273" cy="626533"/>
          </a:xfrm>
          <a:solidFill>
            <a:srgbClr val="008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63269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6694698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="1" baseline="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source code without a file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953360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9.xml"/><Relationship Id="rId13" Type="http://schemas.openxmlformats.org/officeDocument/2006/relationships/theme" Target="../theme/theme2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Relationship Id="rId9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86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0" y="1524000"/>
            <a:ext cx="14938375" cy="6421438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pic>
        <p:nvPicPr>
          <p:cNvPr id="1028" name="Picture 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3163" y="8178800"/>
            <a:ext cx="950912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0" y="8164513"/>
            <a:ext cx="16256000" cy="36512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 bwMode="white">
          <a:xfrm>
            <a:off x="596900" y="8456613"/>
            <a:ext cx="5394325" cy="477837"/>
          </a:xfrm>
          <a:prstGeom prst="rect">
            <a:avLst/>
          </a:prstGeom>
        </p:spPr>
        <p:txBody>
          <a:bodyPr tIns="91440" bIns="91440">
            <a:normAutofit fontScale="92500" lnSpcReduction="20000"/>
          </a:bodyPr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7D868C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dirty="0" smtClean="0">
                <a:solidFill>
                  <a:srgbClr val="7D868C"/>
                </a:solidFill>
                <a:latin typeface="+mn-lt"/>
                <a:ea typeface="+mn-ea"/>
                <a:cs typeface="+mn-cs"/>
              </a:rPr>
              <a:t>2016 </a:t>
            </a:r>
            <a:r>
              <a:rPr lang="en-US" dirty="0">
                <a:solidFill>
                  <a:srgbClr val="7D868C"/>
                </a:solidFill>
                <a:latin typeface="+mn-lt"/>
                <a:ea typeface="+mn-ea"/>
                <a:cs typeface="+mn-cs"/>
              </a:rPr>
              <a:t>Chef Software Inc</a:t>
            </a:r>
            <a:r>
              <a:rPr lang="en-US" dirty="0">
                <a:latin typeface="+mn-lt"/>
                <a:ea typeface="+mn-ea"/>
                <a:cs typeface="+mn-cs"/>
              </a:rPr>
              <a:t>.</a:t>
            </a:r>
          </a:p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 bwMode="white">
          <a:xfrm>
            <a:off x="7410450" y="8456613"/>
            <a:ext cx="1435100" cy="522287"/>
          </a:xfrm>
          <a:prstGeom prst="rect">
            <a:avLst/>
          </a:prstGeom>
        </p:spPr>
        <p:txBody>
          <a:bodyPr tIns="91440" bIns="91440">
            <a:normAutofit lnSpcReduction="10000"/>
          </a:bodyPr>
          <a:lstStyle/>
          <a:p>
            <a:pPr algn="ctr"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7F7F7F"/>
                </a:solidFill>
                <a:latin typeface="+mn-lt"/>
                <a:ea typeface="+mn-ea"/>
                <a:cs typeface="+mn-cs"/>
              </a:rPr>
              <a:t>1-</a:t>
            </a:r>
            <a:fld id="{F0B79B2F-E1DD-4D43-95B3-EA08C411D807}" type="slidenum">
              <a:rPr lang="en-US">
                <a:solidFill>
                  <a:srgbClr val="7F7F7F"/>
                </a:solidFill>
                <a:latin typeface="+mn-lt"/>
                <a:ea typeface="+mn-ea"/>
                <a:cs typeface="+mn-cs"/>
              </a:rPr>
              <a:pPr algn="ctr" defTabSz="121912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>
              <a:solidFill>
                <a:srgbClr val="7F7F7F"/>
              </a:solidFill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67" r:id="rId2"/>
    <p:sldLayoutId id="2147483825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3" r:id="rId13"/>
    <p:sldLayoutId id="2147483872" r:id="rId14"/>
    <p:sldLayoutId id="2147483874" r:id="rId15"/>
    <p:sldLayoutId id="2147483875" r:id="rId16"/>
    <p:sldLayoutId id="2147483876" r:id="rId17"/>
  </p:sldLayoutIdLst>
  <p:transition spd="med"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5800" b="1" kern="1200" dirty="0">
          <a:ln w="3175">
            <a:noFill/>
          </a:ln>
          <a:solidFill>
            <a:schemeClr val="accent1"/>
          </a:solidFill>
          <a:latin typeface="+mj-lt"/>
          <a:ea typeface="ＭＳ Ｐゴシック" charset="0"/>
          <a:cs typeface="Arial" charset="0"/>
        </a:defRPr>
      </a:lvl1pPr>
      <a:lvl2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2pPr>
      <a:lvl3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3pPr>
      <a:lvl4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4pPr>
      <a:lvl5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5pPr>
      <a:lvl6pPr marL="457200"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6pPr>
      <a:lvl7pPr marL="914400"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7pPr>
      <a:lvl8pPr marL="1371600"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8pPr>
      <a:lvl9pPr marL="1828800"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3200" kern="1200">
          <a:solidFill>
            <a:srgbClr val="3E4346"/>
          </a:solidFill>
          <a:latin typeface="+mn-lt"/>
          <a:ea typeface="ＭＳ Ｐゴシック" charset="0"/>
          <a:cs typeface="ＭＳ Ｐゴシック" charset="0"/>
        </a:defRPr>
      </a:lvl1pPr>
      <a:lvl2pPr marL="307975"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800" kern="1200">
          <a:solidFill>
            <a:srgbClr val="3E4346"/>
          </a:solidFill>
          <a:latin typeface="+mn-lt"/>
          <a:ea typeface="ＭＳ Ｐゴシック" charset="0"/>
          <a:cs typeface="+mn-cs"/>
        </a:defRPr>
      </a:lvl2pPr>
      <a:lvl3pPr marL="608013"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400" kern="1200">
          <a:solidFill>
            <a:srgbClr val="3E4346"/>
          </a:solidFill>
          <a:latin typeface="+mn-lt"/>
          <a:ea typeface="ＭＳ Ｐゴシック" charset="0"/>
          <a:cs typeface="+mn-cs"/>
        </a:defRPr>
      </a:lvl3pPr>
      <a:lvl4pPr marL="839788"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400" kern="1200">
          <a:solidFill>
            <a:srgbClr val="3E4346"/>
          </a:solidFill>
          <a:latin typeface="+mn-lt"/>
          <a:ea typeface="ＭＳ Ｐゴシック" charset="0"/>
          <a:cs typeface="+mn-cs"/>
        </a:defRPr>
      </a:lvl4pPr>
      <a:lvl5pPr marL="1068388"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000" kern="1200">
          <a:solidFill>
            <a:srgbClr val="3E4346"/>
          </a:solidFill>
          <a:latin typeface="+mn-lt"/>
          <a:ea typeface="ＭＳ Ｐゴシック" charset="0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86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pic>
        <p:nvPicPr>
          <p:cNvPr id="1028" name="Picture 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3163" y="8178800"/>
            <a:ext cx="950912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0" y="8164513"/>
            <a:ext cx="16256000" cy="36512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 bwMode="white">
          <a:xfrm>
            <a:off x="596900" y="8456613"/>
            <a:ext cx="5394325" cy="477837"/>
          </a:xfrm>
          <a:prstGeom prst="rect">
            <a:avLst/>
          </a:prstGeom>
        </p:spPr>
        <p:txBody>
          <a:bodyPr tIns="91440" bIns="91440">
            <a:normAutofit fontScale="92500" lnSpcReduction="20000"/>
          </a:bodyPr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7D868C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dirty="0" smtClean="0">
                <a:solidFill>
                  <a:srgbClr val="7D868C"/>
                </a:solidFill>
                <a:latin typeface="+mn-lt"/>
                <a:ea typeface="+mn-ea"/>
                <a:cs typeface="+mn-cs"/>
              </a:rPr>
              <a:t>2016 </a:t>
            </a:r>
            <a:r>
              <a:rPr lang="en-US" dirty="0">
                <a:solidFill>
                  <a:srgbClr val="7D868C"/>
                </a:solidFill>
                <a:latin typeface="+mn-lt"/>
                <a:ea typeface="+mn-ea"/>
                <a:cs typeface="+mn-cs"/>
              </a:rPr>
              <a:t>Chef Software Inc</a:t>
            </a:r>
            <a:r>
              <a:rPr lang="en-US" dirty="0">
                <a:latin typeface="+mn-lt"/>
                <a:ea typeface="+mn-ea"/>
                <a:cs typeface="+mn-cs"/>
              </a:rPr>
              <a:t>.</a:t>
            </a:r>
          </a:p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 bwMode="white">
          <a:xfrm>
            <a:off x="7410450" y="8456613"/>
            <a:ext cx="1435100" cy="522287"/>
          </a:xfrm>
          <a:prstGeom prst="rect">
            <a:avLst/>
          </a:prstGeom>
        </p:spPr>
        <p:txBody>
          <a:bodyPr tIns="91440" bIns="91440">
            <a:normAutofit lnSpcReduction="10000"/>
          </a:bodyPr>
          <a:lstStyle/>
          <a:p>
            <a:pPr algn="ctr"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7F7F7F"/>
                </a:solidFill>
                <a:latin typeface="+mn-lt"/>
                <a:ea typeface="+mn-ea"/>
                <a:cs typeface="+mn-cs"/>
              </a:rPr>
              <a:t>1-</a:t>
            </a:r>
            <a:fld id="{F0B79B2F-E1DD-4D43-95B3-EA08C411D807}" type="slidenum">
              <a:rPr lang="en-US">
                <a:solidFill>
                  <a:srgbClr val="7F7F7F"/>
                </a:solidFill>
                <a:latin typeface="+mn-lt"/>
                <a:ea typeface="+mn-ea"/>
                <a:cs typeface="+mn-cs"/>
              </a:rPr>
              <a:pPr algn="ctr" defTabSz="121912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>
              <a:solidFill>
                <a:srgbClr val="7F7F7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0" y="0"/>
            <a:ext cx="16256000" cy="2741083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121915" tIns="60957" rIns="121915" bIns="60957" anchor="ctr"/>
          <a:lstStyle/>
          <a:p>
            <a:pPr algn="ctr" defTabSz="121876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027972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66" r:id="rId8"/>
    <p:sldLayoutId id="2147483869" r:id="rId9"/>
    <p:sldLayoutId id="2147483870" r:id="rId10"/>
    <p:sldLayoutId id="2147483871" r:id="rId11"/>
    <p:sldLayoutId id="2147483873" r:id="rId12"/>
  </p:sldLayoutIdLst>
  <p:transition spd="med"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5800" b="1" kern="1200" dirty="0">
          <a:ln w="3175">
            <a:noFill/>
          </a:ln>
          <a:solidFill>
            <a:schemeClr val="accent1"/>
          </a:solidFill>
          <a:latin typeface="+mj-lt"/>
          <a:ea typeface="ＭＳ Ｐゴシック" charset="0"/>
          <a:cs typeface="Arial" charset="0"/>
        </a:defRPr>
      </a:lvl1pPr>
      <a:lvl2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2pPr>
      <a:lvl3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3pPr>
      <a:lvl4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4pPr>
      <a:lvl5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5pPr>
      <a:lvl6pPr marL="457200"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6pPr>
      <a:lvl7pPr marL="914400"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7pPr>
      <a:lvl8pPr marL="1371600"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8pPr>
      <a:lvl9pPr marL="1828800"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3200" kern="1200">
          <a:solidFill>
            <a:srgbClr val="3E4346"/>
          </a:solidFill>
          <a:latin typeface="+mn-lt"/>
          <a:ea typeface="ＭＳ Ｐゴシック" charset="0"/>
          <a:cs typeface="ＭＳ Ｐゴシック" charset="0"/>
        </a:defRPr>
      </a:lvl1pPr>
      <a:lvl2pPr marL="307975"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800" kern="1200">
          <a:solidFill>
            <a:srgbClr val="3E4346"/>
          </a:solidFill>
          <a:latin typeface="+mn-lt"/>
          <a:ea typeface="ＭＳ Ｐゴシック" charset="0"/>
          <a:cs typeface="+mn-cs"/>
        </a:defRPr>
      </a:lvl2pPr>
      <a:lvl3pPr marL="608013"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400" kern="1200">
          <a:solidFill>
            <a:srgbClr val="3E4346"/>
          </a:solidFill>
          <a:latin typeface="+mn-lt"/>
          <a:ea typeface="ＭＳ Ｐゴシック" charset="0"/>
          <a:cs typeface="+mn-cs"/>
        </a:defRPr>
      </a:lvl3pPr>
      <a:lvl4pPr marL="839788"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400" kern="1200">
          <a:solidFill>
            <a:srgbClr val="3E4346"/>
          </a:solidFill>
          <a:latin typeface="+mn-lt"/>
          <a:ea typeface="ＭＳ Ｐゴシック" charset="0"/>
          <a:cs typeface="+mn-cs"/>
        </a:defRPr>
      </a:lvl4pPr>
      <a:lvl5pPr marL="1068388"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000" kern="1200">
          <a:solidFill>
            <a:srgbClr val="3E4346"/>
          </a:solidFill>
          <a:latin typeface="+mn-lt"/>
          <a:ea typeface="ＭＳ Ｐゴシック" charset="0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emf"/><Relationship Id="rId3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6.emf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6.emf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6.emf"/><Relationship Id="rId5" Type="http://schemas.openxmlformats.org/officeDocument/2006/relationships/image" Target="../media/image30.png"/><Relationship Id="rId6" Type="http://schemas.openxmlformats.org/officeDocument/2006/relationships/image" Target="../media/image28.png"/><Relationship Id="rId7" Type="http://schemas.openxmlformats.org/officeDocument/2006/relationships/image" Target="../media/image31.png"/><Relationship Id="rId8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6.emf"/><Relationship Id="rId5" Type="http://schemas.openxmlformats.org/officeDocument/2006/relationships/image" Target="../media/image30.png"/><Relationship Id="rId6" Type="http://schemas.openxmlformats.org/officeDocument/2006/relationships/image" Target="../media/image28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6" Type="http://schemas.openxmlformats.org/officeDocument/2006/relationships/image" Target="../media/image20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emf"/><Relationship Id="rId3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33.png"/><Relationship Id="rId5" Type="http://schemas.openxmlformats.org/officeDocument/2006/relationships/image" Target="../media/image28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emf"/><Relationship Id="rId1" Type="http://schemas.openxmlformats.org/officeDocument/2006/relationships/slideLayout" Target="../slideLayouts/slideLayout21.xml"/><Relationship Id="rId2" Type="http://schemas.openxmlformats.org/officeDocument/2006/relationships/hyperlink" Target="https://en.wikipedia.org/wiki/Symmetric-key_algorithm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33.png"/><Relationship Id="rId5" Type="http://schemas.openxmlformats.org/officeDocument/2006/relationships/image" Target="../media/image28.png"/><Relationship Id="rId6" Type="http://schemas.openxmlformats.org/officeDocument/2006/relationships/image" Target="../media/image34.emf"/><Relationship Id="rId7" Type="http://schemas.openxmlformats.org/officeDocument/2006/relationships/image" Target="../media/image35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33.png"/><Relationship Id="rId5" Type="http://schemas.openxmlformats.org/officeDocument/2006/relationships/image" Target="../media/image28.png"/><Relationship Id="rId6" Type="http://schemas.openxmlformats.org/officeDocument/2006/relationships/image" Target="../media/image34.emf"/><Relationship Id="rId7" Type="http://schemas.openxmlformats.org/officeDocument/2006/relationships/image" Target="../media/image35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33.png"/><Relationship Id="rId5" Type="http://schemas.openxmlformats.org/officeDocument/2006/relationships/image" Target="../media/image28.png"/><Relationship Id="rId6" Type="http://schemas.openxmlformats.org/officeDocument/2006/relationships/image" Target="../media/image34.emf"/><Relationship Id="rId7" Type="http://schemas.openxmlformats.org/officeDocument/2006/relationships/image" Target="../media/image29.png"/><Relationship Id="rId8" Type="http://schemas.openxmlformats.org/officeDocument/2006/relationships/image" Target="../media/image35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hyperlink" Target="https://github.com/chef/chef-vault/blob/master/THEORY.md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hef.io/data_bags.html" TargetMode="External"/><Relationship Id="rId4" Type="http://schemas.openxmlformats.org/officeDocument/2006/relationships/hyperlink" Target="https://docs.chef.io/data_bags.html#encrypt-a-data-bag-item" TargetMode="External"/><Relationship Id="rId5" Type="http://schemas.openxmlformats.org/officeDocument/2006/relationships/hyperlink" Target="https://github.com/chef/chef-vault" TargetMode="External"/><Relationship Id="rId6" Type="http://schemas.openxmlformats.org/officeDocument/2006/relationships/hyperlink" Target="https://supermarket.chef.io/cookbooks/chef-vault" TargetMode="External"/><Relationship Id="rId1" Type="http://schemas.openxmlformats.org/officeDocument/2006/relationships/slideLayout" Target="../slideLayouts/slideLayout20.xml"/><Relationship Id="rId2" Type="http://schemas.openxmlformats.org/officeDocument/2006/relationships/hyperlink" Target="https://www.chef.io/blog/2016/01/21/chef-vault-what-is-it-and-what-can-it-do-for-you/" TargetMode="Externa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25778" y="166863"/>
            <a:ext cx="15771813" cy="1338263"/>
          </a:xfrm>
        </p:spPr>
        <p:txBody>
          <a:bodyPr>
            <a:normAutofit/>
          </a:bodyPr>
          <a:lstStyle/>
          <a:p>
            <a:r>
              <a:rPr lang="en-US" dirty="0" smtClean="0"/>
              <a:t>Managing Secrets with Chef</a:t>
            </a:r>
            <a:endParaRPr lang="en-US" dirty="0"/>
          </a:p>
        </p:txBody>
      </p:sp>
      <p:pic>
        <p:nvPicPr>
          <p:cNvPr id="4" name="Picture 3" descr="secrets-pp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6256000" cy="913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73995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Creating Users on the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Let's create a cookbook that will generate a user on a system.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Create the cookbook that generates users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Apply the cookbook to a Node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Talk about the security implications</a:t>
            </a:r>
          </a:p>
        </p:txBody>
      </p:sp>
    </p:spTree>
    <p:extLst>
      <p:ext uri="{BB962C8B-B14F-4D97-AF65-F5344CB8AC3E}">
        <p14:creationId xmlns:p14="http://schemas.microsoft.com/office/powerpoint/2010/main" val="2128996826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 err="1"/>
              <a:t>httpd</a:t>
            </a:r>
            <a:endParaRPr lang="en-US" b="1" dirty="0"/>
          </a:p>
          <a:p>
            <a:r>
              <a:rPr lang="en-US" b="1" dirty="0"/>
              <a:t>├── </a:t>
            </a:r>
            <a:r>
              <a:rPr lang="en-US" b="1" dirty="0" err="1"/>
              <a:t>Berksfile</a:t>
            </a:r>
            <a:endParaRPr lang="en-US" b="1" dirty="0"/>
          </a:p>
          <a:p>
            <a:r>
              <a:rPr lang="en-US" b="1" dirty="0"/>
              <a:t>├── </a:t>
            </a:r>
            <a:r>
              <a:rPr lang="en-US" b="1" dirty="0" err="1"/>
              <a:t>Berksfile.lock</a:t>
            </a:r>
            <a:endParaRPr lang="en-US" b="1" dirty="0"/>
          </a:p>
          <a:p>
            <a:r>
              <a:rPr lang="en-US" b="1" dirty="0"/>
              <a:t>├── </a:t>
            </a:r>
            <a:r>
              <a:rPr lang="en-US" b="1" dirty="0" err="1"/>
              <a:t>README.md</a:t>
            </a:r>
            <a:endParaRPr lang="en-US" b="1" dirty="0"/>
          </a:p>
          <a:p>
            <a:r>
              <a:rPr lang="en-US" b="1" dirty="0"/>
              <a:t>├── </a:t>
            </a:r>
            <a:r>
              <a:rPr lang="en-US" b="1" dirty="0" err="1"/>
              <a:t>chefignore</a:t>
            </a:r>
            <a:endParaRPr lang="en-US" b="1" dirty="0"/>
          </a:p>
          <a:p>
            <a:r>
              <a:rPr lang="en-US" b="1" dirty="0"/>
              <a:t>├── </a:t>
            </a:r>
            <a:r>
              <a:rPr lang="en-US" b="1" dirty="0" err="1"/>
              <a:t>metadata.rb</a:t>
            </a:r>
            <a:endParaRPr lang="en-US" b="1" dirty="0"/>
          </a:p>
          <a:p>
            <a:r>
              <a:rPr lang="en-US" b="1" dirty="0"/>
              <a:t>├── recipes</a:t>
            </a:r>
          </a:p>
          <a:p>
            <a:r>
              <a:rPr lang="en-US" b="1" dirty="0"/>
              <a:t>│   ├── </a:t>
            </a:r>
            <a:r>
              <a:rPr lang="en-US" b="1" dirty="0" err="1"/>
              <a:t>default.rb</a:t>
            </a:r>
            <a:endParaRPr lang="en-US" b="1" dirty="0"/>
          </a:p>
          <a:p>
            <a:r>
              <a:rPr lang="en-US" b="1" dirty="0"/>
              <a:t>│   └── </a:t>
            </a:r>
            <a:r>
              <a:rPr lang="en-US" b="1" dirty="0" err="1" smtClean="0"/>
              <a:t>install.rb</a:t>
            </a:r>
            <a:endParaRPr lang="en-US" b="1" dirty="0" smtClean="0"/>
          </a:p>
          <a:p>
            <a:r>
              <a:rPr lang="en-US" b="1" dirty="0"/>
              <a:t>10 directories, 12 files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chef generate cookbook users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the users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12847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the user in the default recipe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user </a:t>
            </a:r>
            <a:r>
              <a:rPr lang="en-US" dirty="0"/>
              <a:t>'</a:t>
            </a:r>
            <a:r>
              <a:rPr lang="en-US" dirty="0" err="1"/>
              <a:t>fwebber</a:t>
            </a:r>
            <a:r>
              <a:rPr lang="en-US" dirty="0"/>
              <a:t>' do</a:t>
            </a:r>
          </a:p>
          <a:p>
            <a:r>
              <a:rPr lang="en-US" dirty="0" smtClean="0"/>
              <a:t>  comment </a:t>
            </a:r>
            <a:r>
              <a:rPr lang="en-US" dirty="0"/>
              <a:t>'Franklin Webber'</a:t>
            </a:r>
          </a:p>
          <a:p>
            <a:r>
              <a:rPr lang="en-US" dirty="0"/>
              <a:t>  </a:t>
            </a:r>
            <a:r>
              <a:rPr lang="en-US" dirty="0" err="1"/>
              <a:t>uid</a:t>
            </a:r>
            <a:r>
              <a:rPr lang="en-US" dirty="0"/>
              <a:t> 2000</a:t>
            </a:r>
          </a:p>
          <a:p>
            <a:r>
              <a:rPr lang="en-US" dirty="0"/>
              <a:t>  home '/home/</a:t>
            </a:r>
            <a:r>
              <a:rPr lang="en-US" dirty="0" err="1"/>
              <a:t>fwebber</a:t>
            </a:r>
            <a:r>
              <a:rPr lang="en-US" dirty="0"/>
              <a:t>'</a:t>
            </a:r>
          </a:p>
          <a:p>
            <a:r>
              <a:rPr lang="en-US" dirty="0"/>
              <a:t>  shell '/bin/bash</a:t>
            </a:r>
            <a:r>
              <a:rPr lang="en-US" dirty="0" smtClean="0"/>
              <a:t>'</a:t>
            </a:r>
          </a:p>
          <a:p>
            <a:r>
              <a:rPr lang="en-US" dirty="0"/>
              <a:t>  </a:t>
            </a:r>
            <a:r>
              <a:rPr lang="en-US" dirty="0" smtClean="0"/>
              <a:t>password '?????????</a:t>
            </a:r>
            <a:r>
              <a:rPr lang="en-US" dirty="0"/>
              <a:t>?????</a:t>
            </a:r>
            <a:r>
              <a:rPr lang="en-US" dirty="0" smtClean="0"/>
              <a:t>??</a:t>
            </a:r>
            <a:r>
              <a:rPr lang="en-US" dirty="0"/>
              <a:t>???????</a:t>
            </a:r>
            <a:r>
              <a:rPr lang="en-US" dirty="0" smtClean="0"/>
              <a:t>?'</a:t>
            </a:r>
            <a:endParaRPr lang="en-US" dirty="0"/>
          </a:p>
          <a:p>
            <a:r>
              <a:rPr lang="en-US" dirty="0"/>
              <a:t>end</a:t>
            </a:r>
          </a:p>
          <a:p>
            <a:endParaRPr lang="en-US" b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~/users/recipes/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140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$1$bacon$W./fF8LJQtN9IXnUt6WNl1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&gt; </a:t>
            </a:r>
            <a:r>
              <a:rPr lang="en-US" dirty="0" err="1"/>
              <a:t>openssl</a:t>
            </a:r>
            <a:r>
              <a:rPr lang="en-US" dirty="0"/>
              <a:t> </a:t>
            </a:r>
            <a:r>
              <a:rPr lang="en-US" dirty="0" err="1"/>
              <a:t>passwd</a:t>
            </a:r>
            <a:r>
              <a:rPr lang="en-US" dirty="0"/>
              <a:t> -1 -salt bacon </a:t>
            </a:r>
            <a:r>
              <a:rPr lang="en-US" dirty="0" err="1"/>
              <a:t>eggsandtoast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a Password for this User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2617" flipH="1">
            <a:off x="12261414" y="6738463"/>
            <a:ext cx="4873752" cy="3436542"/>
          </a:xfrm>
          <a:prstGeom prst="rect">
            <a:avLst/>
          </a:prstGeom>
        </p:spPr>
      </p:pic>
      <p:sp>
        <p:nvSpPr>
          <p:cNvPr id="7" name="Arc 6"/>
          <p:cNvSpPr/>
          <p:nvPr/>
        </p:nvSpPr>
        <p:spPr>
          <a:xfrm rot="12130957">
            <a:off x="12363590" y="7319410"/>
            <a:ext cx="975947" cy="306967"/>
          </a:xfrm>
          <a:prstGeom prst="arc">
            <a:avLst/>
          </a:prstGeom>
          <a:ln>
            <a:solidFill>
              <a:srgbClr val="FFC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9418320" y="6728496"/>
            <a:ext cx="3208274" cy="613933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800" dirty="0" smtClean="0">
                <a:solidFill>
                  <a:schemeClr val="tx2"/>
                </a:solidFill>
              </a:rPr>
              <a:t>That is </a:t>
            </a:r>
            <a:r>
              <a:rPr lang="en-US" sz="1800" u="sng" dirty="0" smtClean="0">
                <a:solidFill>
                  <a:schemeClr val="tx2"/>
                </a:solidFill>
              </a:rPr>
              <a:t>TERRIBLE</a:t>
            </a:r>
            <a:r>
              <a:rPr lang="en-US" sz="1800" dirty="0" smtClean="0">
                <a:solidFill>
                  <a:schemeClr val="tx2"/>
                </a:solidFill>
              </a:rPr>
              <a:t> password!</a:t>
            </a:r>
          </a:p>
        </p:txBody>
      </p:sp>
    </p:spTree>
    <p:extLst>
      <p:ext uri="{BB962C8B-B14F-4D97-AF65-F5344CB8AC3E}">
        <p14:creationId xmlns:p14="http://schemas.microsoft.com/office/powerpoint/2010/main" val="37404087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the user in the default recipe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user </a:t>
            </a:r>
            <a:r>
              <a:rPr lang="en-US" dirty="0"/>
              <a:t>'</a:t>
            </a:r>
            <a:r>
              <a:rPr lang="en-US" dirty="0" err="1"/>
              <a:t>fwebber</a:t>
            </a:r>
            <a:r>
              <a:rPr lang="en-US" dirty="0"/>
              <a:t>' do</a:t>
            </a:r>
          </a:p>
          <a:p>
            <a:r>
              <a:rPr lang="en-US" dirty="0" smtClean="0"/>
              <a:t>  comment </a:t>
            </a:r>
            <a:r>
              <a:rPr lang="en-US" dirty="0"/>
              <a:t>'Franklin Webber'</a:t>
            </a:r>
          </a:p>
          <a:p>
            <a:r>
              <a:rPr lang="en-US" dirty="0"/>
              <a:t>  </a:t>
            </a:r>
            <a:r>
              <a:rPr lang="en-US" dirty="0" err="1"/>
              <a:t>uid</a:t>
            </a:r>
            <a:r>
              <a:rPr lang="en-US" dirty="0"/>
              <a:t> 2000</a:t>
            </a:r>
          </a:p>
          <a:p>
            <a:r>
              <a:rPr lang="en-US" dirty="0"/>
              <a:t>  home '/home/</a:t>
            </a:r>
            <a:r>
              <a:rPr lang="en-US" dirty="0" err="1"/>
              <a:t>fwebber</a:t>
            </a:r>
            <a:r>
              <a:rPr lang="en-US" dirty="0"/>
              <a:t>'</a:t>
            </a:r>
          </a:p>
          <a:p>
            <a:r>
              <a:rPr lang="en-US" dirty="0"/>
              <a:t>  shell '/bin/bash</a:t>
            </a:r>
            <a:r>
              <a:rPr lang="en-US" dirty="0" smtClean="0"/>
              <a:t>'</a:t>
            </a:r>
          </a:p>
          <a:p>
            <a:r>
              <a:rPr lang="en-US" dirty="0"/>
              <a:t>  </a:t>
            </a:r>
            <a:r>
              <a:rPr lang="en-US" dirty="0" smtClean="0"/>
              <a:t>password '</a:t>
            </a:r>
            <a:r>
              <a:rPr lang="en-US" dirty="0"/>
              <a:t>$1$bacon$W./</a:t>
            </a:r>
            <a:r>
              <a:rPr lang="en-US" dirty="0" smtClean="0"/>
              <a:t>fF8LJQtN9IXnUt6WNl1'</a:t>
            </a:r>
            <a:endParaRPr lang="en-US" dirty="0"/>
          </a:p>
          <a:p>
            <a:r>
              <a:rPr lang="en-US" dirty="0"/>
              <a:t>end</a:t>
            </a:r>
          </a:p>
          <a:p>
            <a:endParaRPr lang="en-US" b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~/users/recipes/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35042" y="4724961"/>
            <a:ext cx="14404273" cy="62653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98809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Creating Users on the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Let's create a cookbook that will generate a user on a system.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the cookbook that generates users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Apply the cookbook to a Node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/>
              <a:t>Talk about the security </a:t>
            </a:r>
            <a:r>
              <a:rPr lang="en-US" dirty="0" smtClean="0"/>
              <a:t>implications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562248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</a:t>
            </a:r>
            <a:r>
              <a:rPr lang="en-US" dirty="0" err="1" smtClean="0"/>
              <a:t>berk</a:t>
            </a:r>
            <a:r>
              <a:rPr lang="en-US" dirty="0" smtClean="0"/>
              <a:t> install &amp;&amp; berks upload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Upload the Cookbook to the Chef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524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knife bootstrap FQDN -x USER -P PASSWORD --</a:t>
            </a:r>
            <a:r>
              <a:rPr lang="en-US" dirty="0" err="1" smtClean="0"/>
              <a:t>sudo</a:t>
            </a:r>
            <a:r>
              <a:rPr lang="en-US" dirty="0" smtClean="0"/>
              <a:t> -r "recipe[user]"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Apply the Cookbook to a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14076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</a:t>
            </a:r>
            <a:r>
              <a:rPr lang="en-US" dirty="0" err="1" smtClean="0"/>
              <a:t>ssh</a:t>
            </a:r>
            <a:r>
              <a:rPr lang="en-US" dirty="0" smtClean="0"/>
              <a:t> </a:t>
            </a:r>
            <a:r>
              <a:rPr lang="en-US" dirty="0" err="1" smtClean="0"/>
              <a:t>fwebber@FQDN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Apply the Cookbook to a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0310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Creating Users on the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Let's create a cookbook that will generate a user on a system.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the cookbook that generates users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Apply the cookbook to a Node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/>
              <a:t>Talk about the security implications</a:t>
            </a:r>
          </a:p>
          <a:p>
            <a:pPr marL="342900" indent="-342900">
              <a:buFont typeface="Wingdings" charset="2"/>
              <a:buChar char="ü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75820369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Franklin Webber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50040" y="2422805"/>
            <a:ext cx="7471693" cy="5647641"/>
          </a:xfrm>
        </p:spPr>
        <p:txBody>
          <a:bodyPr/>
          <a:lstStyle/>
          <a:p>
            <a:r>
              <a:rPr lang="en-US" sz="2800" dirty="0" smtClean="0"/>
              <a:t>US Army SGT - Radio/COMSEC Repair (35E)</a:t>
            </a:r>
          </a:p>
          <a:p>
            <a:r>
              <a:rPr lang="en-US" sz="2800" dirty="0" smtClean="0"/>
              <a:t>Tech Support </a:t>
            </a:r>
          </a:p>
          <a:p>
            <a:r>
              <a:rPr lang="en-US" sz="2800" dirty="0" smtClean="0"/>
              <a:t>Quality Assurance </a:t>
            </a:r>
          </a:p>
          <a:p>
            <a:r>
              <a:rPr lang="en-US" sz="2800" dirty="0" smtClean="0"/>
              <a:t>Software Developer Eng. in Test</a:t>
            </a:r>
          </a:p>
          <a:p>
            <a:r>
              <a:rPr lang="en-US" sz="2800" dirty="0" smtClean="0"/>
              <a:t>Software Developer</a:t>
            </a:r>
          </a:p>
          <a:p>
            <a:r>
              <a:rPr lang="en-US" sz="2800" dirty="0" smtClean="0"/>
              <a:t>Instructor / Trainer</a:t>
            </a:r>
          </a:p>
          <a:p>
            <a:endParaRPr lang="en-US" sz="28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519093" y="1726227"/>
            <a:ext cx="6892517" cy="51693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 bwMode="white">
          <a:xfrm>
            <a:off x="668455" y="1403556"/>
            <a:ext cx="7085628" cy="751905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800" i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Training and Technical Content Lead</a:t>
            </a:r>
          </a:p>
        </p:txBody>
      </p:sp>
      <p:sp>
        <p:nvSpPr>
          <p:cNvPr id="4" name="TextBox 3"/>
          <p:cNvSpPr txBox="1"/>
          <p:nvPr/>
        </p:nvSpPr>
        <p:spPr bwMode="white">
          <a:xfrm>
            <a:off x="10206980" y="6182842"/>
            <a:ext cx="3516741" cy="116093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txBody>
          <a:bodyPr vert="horz" wrap="square" lIns="91440" tIns="91440" rIns="91440" bIns="91440" rtlCol="0">
            <a:no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Not a Security Expert</a:t>
            </a:r>
          </a:p>
        </p:txBody>
      </p:sp>
    </p:spTree>
    <p:extLst>
      <p:ext uri="{BB962C8B-B14F-4D97-AF65-F5344CB8AC3E}">
        <p14:creationId xmlns:p14="http://schemas.microsoft.com/office/powerpoint/2010/main" val="122574360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a     Key Lives in the Cookbook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016" y="380907"/>
            <a:ext cx="583331" cy="583331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15" name="Picture 14" descr="2016-04-18_14-23-47_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90" y="3848982"/>
            <a:ext cx="2146300" cy="2260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607" y="4795761"/>
            <a:ext cx="438265" cy="438265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56577081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Oh the Places this     Key will go!</a:t>
            </a:r>
            <a:endParaRPr lang="en-US" dirty="0"/>
          </a:p>
        </p:txBody>
      </p:sp>
      <p:pic>
        <p:nvPicPr>
          <p:cNvPr id="8" name="Picture 7" descr="2016-04-18_14-23-47_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90" y="3848982"/>
            <a:ext cx="2146300" cy="2260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607" y="4795761"/>
            <a:ext cx="438265" cy="438265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3" name="Picture 2" descr="2016-04-18_14-23-4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377" y="1475631"/>
            <a:ext cx="2108200" cy="2362200"/>
          </a:xfrm>
          <a:prstGeom prst="rect">
            <a:avLst/>
          </a:prstGeom>
        </p:spPr>
      </p:pic>
      <p:cxnSp>
        <p:nvCxnSpPr>
          <p:cNvPr id="13" name="Elbow Connector 12"/>
          <p:cNvCxnSpPr>
            <a:stCxn id="8" idx="0"/>
          </p:cNvCxnSpPr>
          <p:nvPr/>
        </p:nvCxnSpPr>
        <p:spPr>
          <a:xfrm rot="5400000" flipH="1" flipV="1">
            <a:off x="2688872" y="1522036"/>
            <a:ext cx="1309214" cy="3344679"/>
          </a:xfrm>
          <a:prstGeom prst="bentConnector2">
            <a:avLst/>
          </a:prstGeom>
          <a:ln w="101600">
            <a:solidFill>
              <a:schemeClr val="accent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5078" y="380907"/>
            <a:ext cx="583331" cy="583331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85838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Oh the Places this     Key will go!</a:t>
            </a:r>
            <a:endParaRPr lang="en-US" dirty="0"/>
          </a:p>
        </p:txBody>
      </p:sp>
      <p:pic>
        <p:nvPicPr>
          <p:cNvPr id="8" name="Picture 7" descr="2016-04-18_14-23-47_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90" y="3848982"/>
            <a:ext cx="2146300" cy="2260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607" y="4795761"/>
            <a:ext cx="438265" cy="438265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3" name="Picture 2" descr="2016-04-18_14-23-4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377" y="1475631"/>
            <a:ext cx="2108200" cy="2362200"/>
          </a:xfrm>
          <a:prstGeom prst="rect">
            <a:avLst/>
          </a:prstGeom>
        </p:spPr>
      </p:pic>
      <p:cxnSp>
        <p:nvCxnSpPr>
          <p:cNvPr id="13" name="Elbow Connector 12"/>
          <p:cNvCxnSpPr>
            <a:stCxn id="8" idx="0"/>
          </p:cNvCxnSpPr>
          <p:nvPr/>
        </p:nvCxnSpPr>
        <p:spPr>
          <a:xfrm rot="5400000" flipH="1" flipV="1">
            <a:off x="2688872" y="1522036"/>
            <a:ext cx="1309214" cy="3344679"/>
          </a:xfrm>
          <a:prstGeom prst="bentConnector2">
            <a:avLst/>
          </a:prstGeom>
          <a:ln w="101600">
            <a:solidFill>
              <a:schemeClr val="accent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5078" y="380907"/>
            <a:ext cx="583331" cy="583331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cxnSp>
        <p:nvCxnSpPr>
          <p:cNvPr id="37" name="Straight Arrow Connector 36"/>
          <p:cNvCxnSpPr/>
          <p:nvPr/>
        </p:nvCxnSpPr>
        <p:spPr>
          <a:xfrm>
            <a:off x="7492360" y="2554056"/>
            <a:ext cx="1892796" cy="0"/>
          </a:xfrm>
          <a:prstGeom prst="straightConnector1">
            <a:avLst/>
          </a:prstGeom>
          <a:ln w="101600">
            <a:solidFill>
              <a:schemeClr val="accent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2016-04-18_14-23-48_0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156" y="1641334"/>
            <a:ext cx="1664981" cy="2065009"/>
          </a:xfrm>
          <a:prstGeom prst="rect">
            <a:avLst/>
          </a:prstGeom>
        </p:spPr>
      </p:pic>
      <p:pic>
        <p:nvPicPr>
          <p:cNvPr id="39" name="Picture 38" descr="2016-04-18_14-23-48_0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497" y="1626644"/>
            <a:ext cx="1664981" cy="2065009"/>
          </a:xfrm>
          <a:prstGeom prst="rect">
            <a:avLst/>
          </a:prstGeom>
        </p:spPr>
      </p:pic>
      <p:pic>
        <p:nvPicPr>
          <p:cNvPr id="40" name="Picture 39" descr="2016-04-18_14-23-48_0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9834" y="1628663"/>
            <a:ext cx="1664981" cy="206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3582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Oh the Places this     Key will go!</a:t>
            </a:r>
            <a:endParaRPr lang="en-US" dirty="0"/>
          </a:p>
        </p:txBody>
      </p:sp>
      <p:pic>
        <p:nvPicPr>
          <p:cNvPr id="8" name="Picture 7" descr="2016-04-18_14-23-47_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90" y="3848982"/>
            <a:ext cx="2146300" cy="2260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607" y="4795761"/>
            <a:ext cx="438265" cy="438265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2" name="Picture 1" descr="2016-04-18_14-23-4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243" y="3694241"/>
            <a:ext cx="2501900" cy="2603500"/>
          </a:xfrm>
          <a:prstGeom prst="rect">
            <a:avLst/>
          </a:prstGeom>
        </p:spPr>
      </p:pic>
      <p:pic>
        <p:nvPicPr>
          <p:cNvPr id="3" name="Picture 2" descr="2016-04-18_14-23-4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377" y="1475631"/>
            <a:ext cx="2108200" cy="2362200"/>
          </a:xfrm>
          <a:prstGeom prst="rect">
            <a:avLst/>
          </a:prstGeom>
        </p:spPr>
      </p:pic>
      <p:pic>
        <p:nvPicPr>
          <p:cNvPr id="4" name="Picture 3" descr="GitSourceControl.1.0.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208" y="6514310"/>
            <a:ext cx="1341120" cy="1341120"/>
          </a:xfrm>
          <a:prstGeom prst="rect">
            <a:avLst/>
          </a:prstGeom>
        </p:spPr>
      </p:pic>
      <p:cxnSp>
        <p:nvCxnSpPr>
          <p:cNvPr id="10" name="Elbow Connector 9"/>
          <p:cNvCxnSpPr>
            <a:stCxn id="8" idx="2"/>
          </p:cNvCxnSpPr>
          <p:nvPr/>
        </p:nvCxnSpPr>
        <p:spPr>
          <a:xfrm rot="16200000" flipH="1">
            <a:off x="2821344" y="4959377"/>
            <a:ext cx="1041870" cy="3342279"/>
          </a:xfrm>
          <a:prstGeom prst="bentConnector2">
            <a:avLst/>
          </a:prstGeom>
          <a:ln w="101600">
            <a:solidFill>
              <a:schemeClr val="accent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8" idx="0"/>
          </p:cNvCxnSpPr>
          <p:nvPr/>
        </p:nvCxnSpPr>
        <p:spPr>
          <a:xfrm rot="5400000" flipH="1" flipV="1">
            <a:off x="2688872" y="1522036"/>
            <a:ext cx="1309214" cy="3344679"/>
          </a:xfrm>
          <a:prstGeom prst="bentConnector2">
            <a:avLst/>
          </a:prstGeom>
          <a:ln w="101600">
            <a:solidFill>
              <a:schemeClr val="accent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389728" y="4812193"/>
            <a:ext cx="2623688" cy="19319"/>
          </a:xfrm>
          <a:prstGeom prst="straightConnector1">
            <a:avLst/>
          </a:prstGeom>
          <a:ln w="101600">
            <a:solidFill>
              <a:schemeClr val="accent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2016-04-18_14-23-48_0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156" y="1641334"/>
            <a:ext cx="1664981" cy="2065009"/>
          </a:xfrm>
          <a:prstGeom prst="rect">
            <a:avLst/>
          </a:prstGeom>
        </p:spPr>
      </p:pic>
      <p:pic>
        <p:nvPicPr>
          <p:cNvPr id="35" name="Picture 34" descr="2016-04-18_14-23-48_0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497" y="1626644"/>
            <a:ext cx="1664981" cy="2065009"/>
          </a:xfrm>
          <a:prstGeom prst="rect">
            <a:avLst/>
          </a:prstGeom>
        </p:spPr>
      </p:pic>
      <p:pic>
        <p:nvPicPr>
          <p:cNvPr id="36" name="Picture 35" descr="2016-04-18_14-23-48_0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9834" y="1628663"/>
            <a:ext cx="1664981" cy="2065009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5078" y="380907"/>
            <a:ext cx="583331" cy="583331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cxnSp>
        <p:nvCxnSpPr>
          <p:cNvPr id="38" name="Straight Arrow Connector 37"/>
          <p:cNvCxnSpPr/>
          <p:nvPr/>
        </p:nvCxnSpPr>
        <p:spPr>
          <a:xfrm>
            <a:off x="7492360" y="2554056"/>
            <a:ext cx="1892796" cy="0"/>
          </a:xfrm>
          <a:prstGeom prst="straightConnector1">
            <a:avLst/>
          </a:prstGeom>
          <a:ln w="101600">
            <a:solidFill>
              <a:schemeClr val="accent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0952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Oh the Places this     Key will go!</a:t>
            </a:r>
            <a:endParaRPr lang="en-US" dirty="0"/>
          </a:p>
        </p:txBody>
      </p:sp>
      <p:pic>
        <p:nvPicPr>
          <p:cNvPr id="8" name="Picture 7" descr="2016-04-18_14-23-47_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90" y="3848982"/>
            <a:ext cx="2146300" cy="2260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607" y="4795761"/>
            <a:ext cx="438265" cy="438265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2" name="Picture 1" descr="2016-04-18_14-23-4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243" y="3694241"/>
            <a:ext cx="2501900" cy="2603500"/>
          </a:xfrm>
          <a:prstGeom prst="rect">
            <a:avLst/>
          </a:prstGeom>
        </p:spPr>
      </p:pic>
      <p:pic>
        <p:nvPicPr>
          <p:cNvPr id="3" name="Picture 2" descr="2016-04-18_14-23-4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377" y="1475631"/>
            <a:ext cx="2108200" cy="2362200"/>
          </a:xfrm>
          <a:prstGeom prst="rect">
            <a:avLst/>
          </a:prstGeom>
        </p:spPr>
      </p:pic>
      <p:pic>
        <p:nvPicPr>
          <p:cNvPr id="4" name="Picture 3" descr="GitSourceControl.1.0.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208" y="6514310"/>
            <a:ext cx="1341120" cy="1341120"/>
          </a:xfrm>
          <a:prstGeom prst="rect">
            <a:avLst/>
          </a:prstGeom>
        </p:spPr>
      </p:pic>
      <p:cxnSp>
        <p:nvCxnSpPr>
          <p:cNvPr id="10" name="Elbow Connector 9"/>
          <p:cNvCxnSpPr>
            <a:stCxn id="8" idx="2"/>
          </p:cNvCxnSpPr>
          <p:nvPr/>
        </p:nvCxnSpPr>
        <p:spPr>
          <a:xfrm rot="16200000" flipH="1">
            <a:off x="2821344" y="4959377"/>
            <a:ext cx="1041870" cy="3342279"/>
          </a:xfrm>
          <a:prstGeom prst="bentConnector2">
            <a:avLst/>
          </a:prstGeom>
          <a:ln w="101600">
            <a:solidFill>
              <a:schemeClr val="accent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8" idx="0"/>
          </p:cNvCxnSpPr>
          <p:nvPr/>
        </p:nvCxnSpPr>
        <p:spPr>
          <a:xfrm rot="5400000" flipH="1" flipV="1">
            <a:off x="2688872" y="1522036"/>
            <a:ext cx="1309214" cy="3344679"/>
          </a:xfrm>
          <a:prstGeom prst="bentConnector2">
            <a:avLst/>
          </a:prstGeom>
          <a:ln w="101600">
            <a:solidFill>
              <a:schemeClr val="accent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389728" y="4812193"/>
            <a:ext cx="2623688" cy="19319"/>
          </a:xfrm>
          <a:prstGeom prst="straightConnector1">
            <a:avLst/>
          </a:prstGeom>
          <a:ln w="101600">
            <a:solidFill>
              <a:schemeClr val="accent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2016-04-18_14-23-4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604" y="4493610"/>
            <a:ext cx="1775353" cy="1676722"/>
          </a:xfrm>
          <a:prstGeom prst="rect">
            <a:avLst/>
          </a:prstGeom>
        </p:spPr>
      </p:pic>
      <p:pic>
        <p:nvPicPr>
          <p:cNvPr id="27" name="Picture 26" descr="2016-04-18_14-23-4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7367" y="4505075"/>
            <a:ext cx="1775353" cy="1676722"/>
          </a:xfrm>
          <a:prstGeom prst="rect">
            <a:avLst/>
          </a:prstGeom>
        </p:spPr>
      </p:pic>
      <p:pic>
        <p:nvPicPr>
          <p:cNvPr id="28" name="Picture 27" descr="2016-04-18_14-23-4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345" y="4505075"/>
            <a:ext cx="1775353" cy="1676722"/>
          </a:xfrm>
          <a:prstGeom prst="rect">
            <a:avLst/>
          </a:prstGeom>
        </p:spPr>
      </p:pic>
      <p:pic>
        <p:nvPicPr>
          <p:cNvPr id="31" name="Picture 30" descr="2016-04-18_14-23-4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737" y="6400455"/>
            <a:ext cx="1775353" cy="1676722"/>
          </a:xfrm>
          <a:prstGeom prst="rect">
            <a:avLst/>
          </a:prstGeom>
        </p:spPr>
      </p:pic>
      <p:pic>
        <p:nvPicPr>
          <p:cNvPr id="32" name="Picture 31" descr="2016-04-18_14-23-4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9500" y="6397632"/>
            <a:ext cx="1775353" cy="1676722"/>
          </a:xfrm>
          <a:prstGeom prst="rect">
            <a:avLst/>
          </a:prstGeom>
        </p:spPr>
      </p:pic>
      <p:pic>
        <p:nvPicPr>
          <p:cNvPr id="33" name="Picture 32" descr="2016-04-18_14-23-4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5478" y="6397632"/>
            <a:ext cx="1775353" cy="1676722"/>
          </a:xfrm>
          <a:prstGeom prst="rect">
            <a:avLst/>
          </a:prstGeom>
        </p:spPr>
      </p:pic>
      <p:pic>
        <p:nvPicPr>
          <p:cNvPr id="34" name="Picture 33" descr="2016-04-18_14-23-48_01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156" y="1641334"/>
            <a:ext cx="1664981" cy="2065009"/>
          </a:xfrm>
          <a:prstGeom prst="rect">
            <a:avLst/>
          </a:prstGeom>
        </p:spPr>
      </p:pic>
      <p:pic>
        <p:nvPicPr>
          <p:cNvPr id="35" name="Picture 34" descr="2016-04-18_14-23-48_01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497" y="1626644"/>
            <a:ext cx="1664981" cy="2065009"/>
          </a:xfrm>
          <a:prstGeom prst="rect">
            <a:avLst/>
          </a:prstGeom>
        </p:spPr>
      </p:pic>
      <p:pic>
        <p:nvPicPr>
          <p:cNvPr id="36" name="Picture 35" descr="2016-04-18_14-23-48_01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9834" y="1628663"/>
            <a:ext cx="1664981" cy="2065009"/>
          </a:xfrm>
          <a:prstGeom prst="rect">
            <a:avLst/>
          </a:prstGeom>
        </p:spPr>
      </p:pic>
      <p:cxnSp>
        <p:nvCxnSpPr>
          <p:cNvPr id="54" name="Straight Arrow Connector 53"/>
          <p:cNvCxnSpPr>
            <a:stCxn id="52" idx="2"/>
          </p:cNvCxnSpPr>
          <p:nvPr/>
        </p:nvCxnSpPr>
        <p:spPr>
          <a:xfrm>
            <a:off x="8038176" y="6006886"/>
            <a:ext cx="1219931" cy="8354"/>
          </a:xfrm>
          <a:prstGeom prst="straightConnector1">
            <a:avLst/>
          </a:prstGeom>
          <a:ln w="101600">
            <a:solidFill>
              <a:schemeClr val="accent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Right Bracket 51"/>
          <p:cNvSpPr/>
          <p:nvPr/>
        </p:nvSpPr>
        <p:spPr>
          <a:xfrm>
            <a:off x="7486701" y="4745356"/>
            <a:ext cx="551475" cy="2523059"/>
          </a:xfrm>
          <a:prstGeom prst="rightBracket">
            <a:avLst/>
          </a:prstGeom>
          <a:ln w="101600"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5078" y="380907"/>
            <a:ext cx="583331" cy="583331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cxnSp>
        <p:nvCxnSpPr>
          <p:cNvPr id="38" name="Straight Arrow Connector 37"/>
          <p:cNvCxnSpPr/>
          <p:nvPr/>
        </p:nvCxnSpPr>
        <p:spPr>
          <a:xfrm>
            <a:off x="7492360" y="2554056"/>
            <a:ext cx="1892796" cy="0"/>
          </a:xfrm>
          <a:prstGeom prst="straightConnector1">
            <a:avLst/>
          </a:prstGeom>
          <a:ln w="101600">
            <a:solidFill>
              <a:schemeClr val="accent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08368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Storing Sensitive Data in Cookbooks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secret is available to </a:t>
            </a:r>
            <a:r>
              <a:rPr lang="en-US" dirty="0" smtClean="0"/>
              <a:t>all node </a:t>
            </a:r>
            <a:r>
              <a:rPr lang="en-US" dirty="0"/>
              <a:t>and available </a:t>
            </a:r>
            <a:r>
              <a:rPr lang="en-US" dirty="0" smtClean="0"/>
              <a:t>to all workstations that </a:t>
            </a:r>
            <a:r>
              <a:rPr lang="en-US" dirty="0"/>
              <a:t>have client </a:t>
            </a:r>
            <a:r>
              <a:rPr lang="en-US" dirty="0" smtClean="0"/>
              <a:t>keys and access to the source code repository.</a:t>
            </a:r>
          </a:p>
          <a:p>
            <a:endParaRPr lang="en-US" dirty="0"/>
          </a:p>
          <a:p>
            <a:r>
              <a:rPr lang="en-US" dirty="0" smtClean="0"/>
              <a:t>Storing a password or other secrets within a cookbook leaves your systems open to attack. This includes providing a default value within your cookbook that another cookbook author may forget to override.</a:t>
            </a:r>
          </a:p>
          <a:p>
            <a:endParaRPr lang="en-US" dirty="0"/>
          </a:p>
          <a:p>
            <a:r>
              <a:rPr lang="en-US" dirty="0" smtClean="0"/>
              <a:t>It is best to remove that data from the cookbook itself as it will remove opportunity for it to be discovered and compromised.</a:t>
            </a:r>
          </a:p>
        </p:txBody>
      </p:sp>
    </p:spTree>
    <p:extLst>
      <p:ext uri="{BB962C8B-B14F-4D97-AF65-F5344CB8AC3E}">
        <p14:creationId xmlns:p14="http://schemas.microsoft.com/office/powerpoint/2010/main" val="1281360323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Creating Users on the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Let's create a cookbook that will generate a user on a system.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the cookbook that generates users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Apply the cookbook to a Node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/>
              <a:t>Talk about the security implications</a:t>
            </a:r>
          </a:p>
          <a:p>
            <a:pPr marL="342900" indent="-342900">
              <a:buFont typeface="Wingdings" charset="2"/>
              <a:buChar char="ü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09888468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Create a Cookbook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Storing Data in Data Bags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Encrypting Data in Data Bags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Encrypting Data with Chef Vault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Questions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Further Resources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5008">
            <a:off x="8248797" y="4361540"/>
            <a:ext cx="5826443" cy="29957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Arc 5"/>
          <p:cNvSpPr/>
          <p:nvPr/>
        </p:nvSpPr>
        <p:spPr>
          <a:xfrm rot="8665790">
            <a:off x="12781375" y="4913314"/>
            <a:ext cx="975947" cy="306967"/>
          </a:xfrm>
          <a:prstGeom prst="arc">
            <a:avLst/>
          </a:prstGeom>
          <a:ln>
            <a:solidFill>
              <a:srgbClr val="FFC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13101738" y="4267200"/>
            <a:ext cx="2867132" cy="969895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800" dirty="0" smtClean="0">
                <a:solidFill>
                  <a:schemeClr val="tx2"/>
                </a:solidFill>
              </a:rPr>
              <a:t>Security is Important To Me</a:t>
            </a:r>
          </a:p>
        </p:txBody>
      </p:sp>
    </p:spTree>
    <p:extLst>
      <p:ext uri="{BB962C8B-B14F-4D97-AF65-F5344CB8AC3E}">
        <p14:creationId xmlns:p14="http://schemas.microsoft.com/office/powerpoint/2010/main" val="173197582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Storing Data in Bags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1638" y="3271838"/>
            <a:ext cx="12319000" cy="1628775"/>
          </a:xfrm>
        </p:spPr>
        <p:txBody>
          <a:bodyPr/>
          <a:lstStyle/>
          <a:p>
            <a:r>
              <a:rPr lang="en-US" dirty="0"/>
              <a:t>A data bag is a global variable that is stored as JSON data and is accessible from a Chef server. A data bag is indexed for searching and can be loaded by a recipe or accessed during a search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7" name="Picture 6" descr="2016-04-18_15-20-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38" y="4904029"/>
            <a:ext cx="1790700" cy="2438400"/>
          </a:xfrm>
          <a:prstGeom prst="rect">
            <a:avLst/>
          </a:prstGeom>
        </p:spPr>
      </p:pic>
      <p:sp>
        <p:nvSpPr>
          <p:cNvPr id="8" name="Left Bracket 7"/>
          <p:cNvSpPr/>
          <p:nvPr/>
        </p:nvSpPr>
        <p:spPr>
          <a:xfrm>
            <a:off x="4607574" y="4823066"/>
            <a:ext cx="457200" cy="2600325"/>
          </a:xfrm>
          <a:prstGeom prst="leftBracket">
            <a:avLst/>
          </a:prstGeom>
          <a:ln w="101600"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3462338" y="6125455"/>
            <a:ext cx="1136637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 bwMode="white">
          <a:xfrm>
            <a:off x="5221939" y="4900613"/>
            <a:ext cx="6454723" cy="2441816"/>
          </a:xfrm>
          <a:prstGeom prst="rect">
            <a:avLst/>
          </a:prstGeom>
          <a:ln>
            <a:solidFill>
              <a:schemeClr val="tx2"/>
            </a:solidFill>
            <a:prstDash val="dash"/>
          </a:ln>
        </p:spPr>
        <p:txBody>
          <a:bodyPr vert="horz" wrap="square" lIns="91440" tIns="91440" rIns="91440" bIns="9144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"id" : "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unique_value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",</a:t>
            </a:r>
          </a:p>
          <a:p>
            <a:pPr>
              <a:lnSpc>
                <a:spcPct val="120000"/>
              </a:lnSpc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"name" : "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Bobo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T. Clown",</a:t>
            </a:r>
          </a:p>
          <a:p>
            <a:pPr>
              <a:lnSpc>
                <a:spcPct val="120000"/>
              </a:lnSpc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"costume" : [ "big shoes", "red nose" ]</a:t>
            </a:r>
          </a:p>
          <a:p>
            <a:pPr>
              <a:lnSpc>
                <a:spcPct val="120000"/>
              </a:lnSpc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"jokes" : {</a:t>
            </a:r>
          </a:p>
          <a:p>
            <a:pPr>
              <a:lnSpc>
                <a:spcPct val="120000"/>
              </a:lnSpc>
            </a:pP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   "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W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hy did the chicken cross the road?" :</a:t>
            </a:r>
          </a:p>
          <a:p>
            <a:pPr>
              <a:lnSpc>
                <a:spcPct val="120000"/>
              </a:lnSpc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  "What did one Chickpea say to 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anoth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737640875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Moving the Password to a Data Bag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Let's get the data out of the cookbook and into a bag that resides on the Chef Server.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Create a data bag with the password content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Update the recipe to us the password in the data bag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Verify that the user password does not change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Talk about the security implications</a:t>
            </a:r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06561210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68455" y="2155461"/>
            <a:ext cx="14676320" cy="2112679"/>
          </a:xfrm>
        </p:spPr>
        <p:txBody>
          <a:bodyPr/>
          <a:lstStyle/>
          <a:p>
            <a:r>
              <a:rPr lang="en-US" sz="2800" dirty="0" smtClean="0"/>
              <a:t>Smart, intelligent, and funny</a:t>
            </a:r>
          </a:p>
          <a:p>
            <a:r>
              <a:rPr lang="en-US" sz="2800" dirty="0" smtClean="0"/>
              <a:t>Understand Chef Resources, Cookbooks, Search, Knife, and Chef Server</a:t>
            </a:r>
          </a:p>
          <a:p>
            <a:r>
              <a:rPr lang="en-US" sz="2800" dirty="0" smtClean="0"/>
              <a:t>Starting to create cookbooks with passwords, keys, and secrets and sensitive data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  <p:sp>
        <p:nvSpPr>
          <p:cNvPr id="7" name="TextBox 6"/>
          <p:cNvSpPr txBox="1"/>
          <p:nvPr/>
        </p:nvSpPr>
        <p:spPr bwMode="white">
          <a:xfrm>
            <a:off x="668455" y="1403556"/>
            <a:ext cx="7085628" cy="751905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800" i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Chef Cookbook Author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8016" y="4541483"/>
            <a:ext cx="3490397" cy="34903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961" y="4539491"/>
            <a:ext cx="5851055" cy="34943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7730" y="4539490"/>
            <a:ext cx="3007335" cy="34923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98413" y="4535484"/>
            <a:ext cx="4126893" cy="349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407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 smtClean="0"/>
              <a:t>Created </a:t>
            </a:r>
            <a:r>
              <a:rPr lang="en-US" b="1" dirty="0" err="1"/>
              <a:t>data_bag</a:t>
            </a:r>
            <a:r>
              <a:rPr lang="en-US" b="1" dirty="0" smtClean="0"/>
              <a:t>[</a:t>
            </a:r>
            <a:r>
              <a:rPr lang="en-US" b="1" dirty="0" err="1" smtClean="0"/>
              <a:t>user_password</a:t>
            </a:r>
            <a:r>
              <a:rPr lang="en-US" b="1" dirty="0" smtClean="0"/>
              <a:t>]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knife data bag create </a:t>
            </a:r>
            <a:r>
              <a:rPr lang="en-US" dirty="0" err="1" smtClean="0"/>
              <a:t>user_password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the Bag for all the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85458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 err="1" smtClean="0"/>
              <a:t>user_password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knife data bag list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all the Data Bags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1904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Locally Create a Data Bag Item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"id" : "</a:t>
            </a:r>
            <a:r>
              <a:rPr lang="en-US" dirty="0" err="1" smtClean="0"/>
              <a:t>fwebber</a:t>
            </a:r>
            <a:r>
              <a:rPr lang="en-US" dirty="0" smtClean="0"/>
              <a:t>",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/>
              <a:t>"password" : "$1$bacon$W./fF8LJQtN9IXnUt6WNl1</a:t>
            </a:r>
            <a:r>
              <a:rPr lang="en-US" dirty="0" smtClean="0"/>
              <a:t>"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~/users/</a:t>
            </a:r>
            <a:r>
              <a:rPr lang="en-US" dirty="0" err="1" smtClean="0"/>
              <a:t>fwebber.json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2134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Updated </a:t>
            </a:r>
            <a:r>
              <a:rPr lang="en-US" b="1" dirty="0" err="1"/>
              <a:t>data_bag_item</a:t>
            </a:r>
            <a:r>
              <a:rPr lang="en-US" b="1" dirty="0"/>
              <a:t>[</a:t>
            </a:r>
            <a:r>
              <a:rPr lang="en-US" b="1" dirty="0" err="1"/>
              <a:t>user_password</a:t>
            </a:r>
            <a:r>
              <a:rPr lang="en-US" b="1" dirty="0"/>
              <a:t>::</a:t>
            </a:r>
            <a:r>
              <a:rPr lang="en-US" b="1" dirty="0" err="1"/>
              <a:t>fwebber</a:t>
            </a:r>
            <a:r>
              <a:rPr lang="en-US" b="1" dirty="0"/>
              <a:t>]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knife data bag from file </a:t>
            </a:r>
            <a:r>
              <a:rPr lang="en-US" dirty="0" err="1" smtClean="0"/>
              <a:t>user_password</a:t>
            </a:r>
            <a:r>
              <a:rPr lang="en-US" dirty="0" smtClean="0"/>
              <a:t> ./</a:t>
            </a:r>
            <a:r>
              <a:rPr lang="en-US" dirty="0" err="1" smtClean="0"/>
              <a:t>fwebber.json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Upload the Data Bag Item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2952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Unencrypted data bag detected, ignoring any provided </a:t>
            </a:r>
            <a:r>
              <a:rPr lang="en-US" b="1" dirty="0" smtClean="0"/>
              <a:t>secret ...</a:t>
            </a:r>
            <a:endParaRPr lang="en-US" b="1" dirty="0"/>
          </a:p>
          <a:p>
            <a:r>
              <a:rPr lang="en-US" b="1" dirty="0"/>
              <a:t>id:       </a:t>
            </a:r>
            <a:r>
              <a:rPr lang="en-US" b="1" dirty="0" err="1"/>
              <a:t>fwebber</a:t>
            </a:r>
            <a:endParaRPr lang="en-US" b="1" dirty="0"/>
          </a:p>
          <a:p>
            <a:r>
              <a:rPr lang="en-US" b="1" dirty="0"/>
              <a:t>password: $1$bacon$W./fF8LJQtN9IXnUt6WNl1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knife data bag show </a:t>
            </a:r>
            <a:r>
              <a:rPr lang="en-US" dirty="0" err="1" smtClean="0"/>
              <a:t>user_password</a:t>
            </a:r>
            <a:r>
              <a:rPr lang="en-US" dirty="0" smtClean="0"/>
              <a:t> </a:t>
            </a:r>
            <a:r>
              <a:rPr lang="en-US" dirty="0" err="1" smtClean="0"/>
              <a:t>fwebber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the Data Bag Item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0173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Moving the Password to a Data Bag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Let's get the data out of the cookbook and into a bag that resides on the Chef Server.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a data bag with the password content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Update the recipe to us the password in the data bag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Verify that the user password does not change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/>
              <a:t>Talk about the security implications</a:t>
            </a:r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69826073"/>
      </p:ext>
    </p:extLst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Recipe to use the Data Bag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fwebber_password</a:t>
            </a:r>
            <a:r>
              <a:rPr lang="en-US" dirty="0"/>
              <a:t> = </a:t>
            </a:r>
            <a:r>
              <a:rPr lang="en-US" dirty="0" err="1"/>
              <a:t>data_bag_item</a:t>
            </a:r>
            <a:r>
              <a:rPr lang="en-US" dirty="0"/>
              <a:t>('user_password','</a:t>
            </a:r>
            <a:r>
              <a:rPr lang="en-US" dirty="0" err="1"/>
              <a:t>fwebber</a:t>
            </a:r>
            <a:r>
              <a:rPr lang="en-US" dirty="0"/>
              <a:t>')</a:t>
            </a:r>
          </a:p>
          <a:p>
            <a:endParaRPr lang="en-US" dirty="0"/>
          </a:p>
          <a:p>
            <a:r>
              <a:rPr lang="en-US" dirty="0"/>
              <a:t>user '</a:t>
            </a:r>
            <a:r>
              <a:rPr lang="en-US" dirty="0" err="1"/>
              <a:t>fwebber</a:t>
            </a:r>
            <a:r>
              <a:rPr lang="en-US" dirty="0"/>
              <a:t>' do</a:t>
            </a:r>
          </a:p>
          <a:p>
            <a:r>
              <a:rPr lang="en-US" dirty="0"/>
              <a:t>  comment 'Franklin Webber'</a:t>
            </a:r>
          </a:p>
          <a:p>
            <a:r>
              <a:rPr lang="en-US" dirty="0"/>
              <a:t>  </a:t>
            </a:r>
            <a:r>
              <a:rPr lang="en-US" dirty="0" err="1"/>
              <a:t>uid</a:t>
            </a:r>
            <a:r>
              <a:rPr lang="en-US" dirty="0"/>
              <a:t> 2000</a:t>
            </a:r>
          </a:p>
          <a:p>
            <a:r>
              <a:rPr lang="en-US" dirty="0"/>
              <a:t>  home '/home/</a:t>
            </a:r>
            <a:r>
              <a:rPr lang="en-US" dirty="0" err="1"/>
              <a:t>fwebber</a:t>
            </a:r>
            <a:r>
              <a:rPr lang="en-US" dirty="0"/>
              <a:t>'</a:t>
            </a:r>
          </a:p>
          <a:p>
            <a:r>
              <a:rPr lang="en-US" dirty="0"/>
              <a:t>  shell '/bin/bash</a:t>
            </a:r>
            <a:r>
              <a:rPr lang="en-US" dirty="0" smtClean="0"/>
              <a:t>'</a:t>
            </a:r>
          </a:p>
          <a:p>
            <a:r>
              <a:rPr lang="en-US" dirty="0" smtClean="0"/>
              <a:t>  password </a:t>
            </a:r>
            <a:r>
              <a:rPr lang="en-US" dirty="0"/>
              <a:t>'$1$bacon$W./fF8LJQtN9IXnUt6WNl1'</a:t>
            </a:r>
          </a:p>
          <a:p>
            <a:r>
              <a:rPr lang="en-US" dirty="0" smtClean="0"/>
              <a:t>  password </a:t>
            </a:r>
            <a:r>
              <a:rPr lang="en-US" dirty="0" err="1" smtClean="0"/>
              <a:t>fwebber_password</a:t>
            </a:r>
            <a:r>
              <a:rPr lang="en-US" dirty="0" smtClean="0"/>
              <a:t>['password']</a:t>
            </a:r>
          </a:p>
          <a:p>
            <a:r>
              <a:rPr lang="en-US" dirty="0" smtClean="0"/>
              <a:t>end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~/users/recipes/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1124446" y="5781314"/>
            <a:ext cx="14404273" cy="554751"/>
          </a:xfrm>
        </p:spPr>
        <p:txBody>
          <a:bodyPr/>
          <a:lstStyle/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135042" y="2135066"/>
            <a:ext cx="14404273" cy="626533"/>
          </a:xfrm>
        </p:spPr>
        <p:txBody>
          <a:bodyPr/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1119662" y="6349420"/>
            <a:ext cx="14421926" cy="618233"/>
          </a:xfrm>
          <a:prstGeom prst="rect">
            <a:avLst/>
          </a:prstGeom>
          <a:solidFill>
            <a:srgbClr val="008000">
              <a:alpha val="2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r" defTabSz="914099"/>
            <a:r>
              <a:rPr lang="en-US" sz="4400" dirty="0" smtClean="0">
                <a:solidFill>
                  <a:schemeClr val="tx2"/>
                </a:solidFill>
                <a:latin typeface="Courier New"/>
                <a:cs typeface="Courier New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04007927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Moving the Password to a Data Bag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Let's get the data out of the cookbook and into a bag that resides on the Chef Server.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a data bag with the password content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Update the recipe to us the password in the data bag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Verify that the user password does not change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/>
              <a:t>Talk about the security implications</a:t>
            </a:r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4485018"/>
      </p:ext>
    </p:extLst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</a:t>
            </a:r>
            <a:r>
              <a:rPr lang="en-US" dirty="0" smtClean="0"/>
              <a:t>'users'</a:t>
            </a:r>
          </a:p>
          <a:p>
            <a:r>
              <a:rPr lang="en-US" dirty="0" smtClean="0"/>
              <a:t>maintainer 'The </a:t>
            </a:r>
            <a:r>
              <a:rPr lang="en-US" dirty="0"/>
              <a:t>Authors</a:t>
            </a:r>
            <a:r>
              <a:rPr lang="en-US" dirty="0" smtClean="0"/>
              <a:t>'</a:t>
            </a:r>
          </a:p>
          <a:p>
            <a:r>
              <a:rPr lang="en-US" dirty="0" err="1" smtClean="0"/>
              <a:t>maintainer_email</a:t>
            </a:r>
            <a:r>
              <a:rPr lang="en-US" dirty="0" smtClean="0"/>
              <a:t> </a:t>
            </a:r>
            <a:r>
              <a:rPr lang="en-US" dirty="0"/>
              <a:t>'</a:t>
            </a:r>
            <a:r>
              <a:rPr lang="en-US" dirty="0" err="1"/>
              <a:t>you@example.com</a:t>
            </a:r>
            <a:r>
              <a:rPr lang="en-US" dirty="0" smtClean="0"/>
              <a:t>'</a:t>
            </a:r>
          </a:p>
          <a:p>
            <a:r>
              <a:rPr lang="en-US" dirty="0" smtClean="0"/>
              <a:t>license </a:t>
            </a:r>
            <a:r>
              <a:rPr lang="en-US" dirty="0"/>
              <a:t>'</a:t>
            </a:r>
            <a:r>
              <a:rPr lang="en-US" dirty="0" err="1"/>
              <a:t>all_rights</a:t>
            </a:r>
            <a:r>
              <a:rPr lang="en-US" dirty="0" smtClean="0"/>
              <a:t>'</a:t>
            </a:r>
          </a:p>
          <a:p>
            <a:r>
              <a:rPr lang="en-US" dirty="0" smtClean="0"/>
              <a:t>description </a:t>
            </a:r>
            <a:r>
              <a:rPr lang="en-US" dirty="0"/>
              <a:t>'Installs/Configures users</a:t>
            </a:r>
            <a:r>
              <a:rPr lang="en-US" dirty="0" smtClean="0"/>
              <a:t>'</a:t>
            </a:r>
          </a:p>
          <a:p>
            <a:r>
              <a:rPr lang="en-US" dirty="0" err="1" smtClean="0"/>
              <a:t>long_description</a:t>
            </a:r>
            <a:r>
              <a:rPr lang="en-US" dirty="0" smtClean="0"/>
              <a:t> </a:t>
            </a:r>
            <a:r>
              <a:rPr lang="en-US" dirty="0"/>
              <a:t>'Installs/Configures users</a:t>
            </a:r>
            <a:r>
              <a:rPr lang="en-US" dirty="0" smtClean="0"/>
              <a:t>'</a:t>
            </a:r>
          </a:p>
          <a:p>
            <a:r>
              <a:rPr lang="en-US" dirty="0" smtClean="0"/>
              <a:t>version '0.2.0</a:t>
            </a:r>
            <a:r>
              <a:rPr lang="en-US" dirty="0"/>
              <a:t>'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~/users/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135042" y="5235453"/>
            <a:ext cx="14404273" cy="626533"/>
          </a:xfrm>
        </p:spPr>
        <p:txBody>
          <a:bodyPr/>
          <a:lstStyle/>
          <a:p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2908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Unencrypted data bag detected, ignoring any provided </a:t>
            </a:r>
            <a:r>
              <a:rPr lang="en-US" b="1" dirty="0" smtClean="0"/>
              <a:t>secret ...</a:t>
            </a:r>
            <a:endParaRPr lang="en-US" b="1" dirty="0"/>
          </a:p>
          <a:p>
            <a:r>
              <a:rPr lang="en-US" b="1" dirty="0"/>
              <a:t>id:       </a:t>
            </a:r>
            <a:r>
              <a:rPr lang="en-US" b="1" dirty="0" err="1"/>
              <a:t>fwebber</a:t>
            </a:r>
            <a:endParaRPr lang="en-US" b="1" dirty="0"/>
          </a:p>
          <a:p>
            <a:r>
              <a:rPr lang="en-US" b="1" dirty="0"/>
              <a:t>password: $1$bacon$W./fF8LJQtN9IXnUt6WNl1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berks install &amp;&amp; berks upload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Upload the Newest Version of the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96535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6600" dirty="0" smtClean="0"/>
              <a:t>WARNING!</a:t>
            </a:r>
            <a:endParaRPr lang="en-US" sz="6600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916754" y="2950622"/>
            <a:ext cx="12422493" cy="4956539"/>
          </a:xfrm>
        </p:spPr>
        <p:txBody>
          <a:bodyPr anchor="ctr"/>
          <a:lstStyle/>
          <a:p>
            <a:pPr algn="ctr"/>
            <a:r>
              <a:rPr lang="en-US" sz="4000" b="1" dirty="0" smtClean="0"/>
              <a:t>This is only a demonstration.</a:t>
            </a:r>
          </a:p>
          <a:p>
            <a:pPr algn="ctr"/>
            <a:endParaRPr lang="en-US" sz="2800" b="1" dirty="0" smtClean="0"/>
          </a:p>
          <a:p>
            <a:pPr algn="just"/>
            <a:r>
              <a:rPr lang="en-US" sz="2800" dirty="0" smtClean="0"/>
              <a:t>This presentation is an introduction to show you some ways in which you may manage secrets. </a:t>
            </a:r>
            <a:r>
              <a:rPr lang="en-US" sz="2800" u="sng" dirty="0" smtClean="0"/>
              <a:t>There will be several contrived examples used throughout.</a:t>
            </a:r>
            <a:r>
              <a:rPr lang="en-US" sz="2800" dirty="0" smtClean="0"/>
              <a:t> Before implementing any of these solutions for your production systems consult with your team about the correct practices given the sensitive nature of your data.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047" y="1524164"/>
            <a:ext cx="1781907" cy="178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0924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knife </a:t>
            </a:r>
            <a:r>
              <a:rPr lang="en-US" dirty="0" err="1" smtClean="0"/>
              <a:t>ssh</a:t>
            </a:r>
            <a:r>
              <a:rPr lang="en-US" dirty="0" smtClean="0"/>
              <a:t> '*:*' -x USER -P PASSWORD '</a:t>
            </a:r>
            <a:r>
              <a:rPr lang="en-US" dirty="0" err="1" smtClean="0"/>
              <a:t>sudo</a:t>
            </a:r>
            <a:r>
              <a:rPr lang="en-US" dirty="0" smtClean="0"/>
              <a:t> chef-client'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4586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Moving the Password to a Data Bag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Let's get the data out of the cookbook and into a bag that resides on the Chef Server.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a data bag with the password content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Update the recipe to us the password in the data bag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Verify that the user password does not change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/>
              <a:t>Talk about the security implications</a:t>
            </a:r>
          </a:p>
          <a:p>
            <a:pPr marL="342900" indent="-342900">
              <a:buFont typeface="Wingdings" charset="2"/>
              <a:buChar char="ü"/>
            </a:pPr>
            <a:endParaRPr lang="en-US" dirty="0" smtClean="0"/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17312274"/>
      </p:ext>
    </p:extLst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a     Key Lives in the Data Bag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016" y="380907"/>
            <a:ext cx="583331" cy="583331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2" name="Picture 1" descr="2016-04-18_15-20-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11" y="3352800"/>
            <a:ext cx="1790700" cy="2438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607" y="4352868"/>
            <a:ext cx="438265" cy="438265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8397152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5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8675"/>
          </a:xfrm>
        </p:spPr>
        <p:txBody>
          <a:bodyPr/>
          <a:lstStyle/>
          <a:p>
            <a:r>
              <a:rPr lang="en-US" dirty="0" smtClean="0"/>
              <a:t>Oh the Places this     Key will go!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078" y="380907"/>
            <a:ext cx="583331" cy="583331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23" name="Picture 22" descr="2016-04-18_15-20-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11" y="3352800"/>
            <a:ext cx="1790700" cy="24384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607" y="4352868"/>
            <a:ext cx="438265" cy="438265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25" name="Picture 24" descr="2016-04-18_14-23-4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377" y="3648078"/>
            <a:ext cx="2108200" cy="2362200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 flipV="1">
            <a:off x="2700172" y="4562341"/>
            <a:ext cx="2623688" cy="19319"/>
          </a:xfrm>
          <a:prstGeom prst="straightConnector1">
            <a:avLst/>
          </a:prstGeom>
          <a:ln w="101600">
            <a:solidFill>
              <a:schemeClr val="accent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036879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2016-04-18_14-23-48_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243" y="2726124"/>
            <a:ext cx="1664981" cy="2065009"/>
          </a:xfrm>
          <a:prstGeom prst="rect">
            <a:avLst/>
          </a:prstGeom>
        </p:spPr>
      </p:pic>
      <p:pic>
        <p:nvPicPr>
          <p:cNvPr id="10" name="Picture 9" descr="2016-04-18_14-23-48_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584" y="2711434"/>
            <a:ext cx="1664981" cy="2065009"/>
          </a:xfrm>
          <a:prstGeom prst="rect">
            <a:avLst/>
          </a:prstGeom>
        </p:spPr>
      </p:pic>
      <p:pic>
        <p:nvPicPr>
          <p:cNvPr id="12" name="Picture 11" descr="2016-04-18_14-23-48_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7921" y="2713453"/>
            <a:ext cx="1664981" cy="2065009"/>
          </a:xfrm>
          <a:prstGeom prst="rect">
            <a:avLst/>
          </a:prstGeom>
        </p:spPr>
      </p:pic>
      <p:sp>
        <p:nvSpPr>
          <p:cNvPr id="17" name="Title 5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8675"/>
          </a:xfrm>
        </p:spPr>
        <p:txBody>
          <a:bodyPr/>
          <a:lstStyle/>
          <a:p>
            <a:r>
              <a:rPr lang="en-US" dirty="0" smtClean="0"/>
              <a:t>Oh the Places this     Key will go!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078" y="380907"/>
            <a:ext cx="583331" cy="583331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23" name="Picture 22" descr="2016-04-18_15-20-2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11" y="3352800"/>
            <a:ext cx="1790700" cy="24384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607" y="4352868"/>
            <a:ext cx="438265" cy="438265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25" name="Picture 24" descr="2016-04-18_14-23-4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377" y="3648078"/>
            <a:ext cx="2108200" cy="2362200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 flipV="1">
            <a:off x="2700172" y="4562341"/>
            <a:ext cx="2623688" cy="19319"/>
          </a:xfrm>
          <a:prstGeom prst="straightConnector1">
            <a:avLst/>
          </a:prstGeom>
          <a:ln w="101600">
            <a:solidFill>
              <a:schemeClr val="accent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2016-04-18_14-23-4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878" y="4822532"/>
            <a:ext cx="1775353" cy="1676722"/>
          </a:xfrm>
          <a:prstGeom prst="rect">
            <a:avLst/>
          </a:prstGeom>
        </p:spPr>
      </p:pic>
      <p:pic>
        <p:nvPicPr>
          <p:cNvPr id="16" name="Picture 15" descr="2016-04-18_14-23-4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6641" y="4791133"/>
            <a:ext cx="1775353" cy="1676722"/>
          </a:xfrm>
          <a:prstGeom prst="rect">
            <a:avLst/>
          </a:prstGeom>
        </p:spPr>
      </p:pic>
      <p:pic>
        <p:nvPicPr>
          <p:cNvPr id="19" name="Picture 18" descr="2016-04-18_14-23-4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619" y="4791133"/>
            <a:ext cx="1775353" cy="1676722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7568597" y="4562341"/>
            <a:ext cx="1691281" cy="1"/>
          </a:xfrm>
          <a:prstGeom prst="straightConnector1">
            <a:avLst/>
          </a:prstGeom>
          <a:ln w="101600">
            <a:solidFill>
              <a:schemeClr val="accent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9235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Access to the Data Bag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Storing the data in a data bag moved the secret to the Chef Server (and a single repository).</a:t>
            </a:r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secret is available to every node and available on all workstations that have client keys.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48128210"/>
      </p:ext>
    </p:extLst>
  </p:cSld>
  <p:clrMapOvr>
    <a:masterClrMapping/>
  </p:clrMapOvr>
  <p:transition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Moving the Password to a Data Bag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Let's get the data out of the cookbook and into a bag that resides on the Chef Server.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a data bag with the password content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Update the recipe to us the password in the data bag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Verify that the user password does not change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/>
              <a:t>Talk about the security implications</a:t>
            </a:r>
          </a:p>
          <a:p>
            <a:pPr marL="342900" indent="-342900">
              <a:buFont typeface="Wingdings" charset="2"/>
              <a:buChar char="ü"/>
            </a:pPr>
            <a:endParaRPr lang="en-US" dirty="0" smtClean="0"/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25017955"/>
      </p:ext>
    </p:extLst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Create a Cookbook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Storing Data in Data Bags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Encrypting Data in Data Bags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Encrypting Data with Chef Vault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Questions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Further Resources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5008">
            <a:off x="8248797" y="4361540"/>
            <a:ext cx="5826443" cy="29957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Arc 5"/>
          <p:cNvSpPr/>
          <p:nvPr/>
        </p:nvSpPr>
        <p:spPr>
          <a:xfrm rot="8665790">
            <a:off x="12781375" y="4913314"/>
            <a:ext cx="975947" cy="306967"/>
          </a:xfrm>
          <a:prstGeom prst="arc">
            <a:avLst/>
          </a:prstGeom>
          <a:ln>
            <a:solidFill>
              <a:srgbClr val="FFC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13101738" y="4267200"/>
            <a:ext cx="2867132" cy="969895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800" dirty="0" smtClean="0">
                <a:solidFill>
                  <a:schemeClr val="tx2"/>
                </a:solidFill>
              </a:rPr>
              <a:t>Security is Important To Me</a:t>
            </a:r>
          </a:p>
        </p:txBody>
      </p:sp>
    </p:spTree>
    <p:extLst>
      <p:ext uri="{BB962C8B-B14F-4D97-AF65-F5344CB8AC3E}">
        <p14:creationId xmlns:p14="http://schemas.microsoft.com/office/powerpoint/2010/main" val="235461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Encrypting the Data in the Bag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data bag item may be encrypted using </a:t>
            </a:r>
            <a:r>
              <a:rPr lang="en-US" dirty="0">
                <a:hlinkClick r:id="rId2"/>
              </a:rPr>
              <a:t>shared secret encryption</a:t>
            </a:r>
            <a:r>
              <a:rPr lang="en-US" dirty="0"/>
              <a:t>. This allows each data bag item to store confidential information (such as a database password) or to be managed in a source control </a:t>
            </a:r>
            <a:r>
              <a:rPr lang="en-US" dirty="0" smtClean="0"/>
              <a:t>system.</a:t>
            </a:r>
            <a:endParaRPr lang="en-US" dirty="0"/>
          </a:p>
        </p:txBody>
      </p:sp>
      <p:pic>
        <p:nvPicPr>
          <p:cNvPr id="7" name="Picture 6" descr="2016-04-18_15-20-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38" y="4904029"/>
            <a:ext cx="1790700" cy="2438400"/>
          </a:xfrm>
          <a:prstGeom prst="rect">
            <a:avLst/>
          </a:prstGeom>
        </p:spPr>
      </p:pic>
      <p:sp>
        <p:nvSpPr>
          <p:cNvPr id="8" name="Left Bracket 7"/>
          <p:cNvSpPr/>
          <p:nvPr/>
        </p:nvSpPr>
        <p:spPr>
          <a:xfrm>
            <a:off x="4607574" y="4823066"/>
            <a:ext cx="457200" cy="2600325"/>
          </a:xfrm>
          <a:prstGeom prst="leftBracket">
            <a:avLst/>
          </a:prstGeom>
          <a:ln w="101600"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3462338" y="6125455"/>
            <a:ext cx="1136637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 bwMode="white">
          <a:xfrm>
            <a:off x="5221939" y="4900613"/>
            <a:ext cx="6454723" cy="2441816"/>
          </a:xfrm>
          <a:prstGeom prst="rect">
            <a:avLst/>
          </a:prstGeom>
          <a:ln>
            <a:solidFill>
              <a:schemeClr val="tx2"/>
            </a:solidFill>
            <a:prstDash val="dash"/>
          </a:ln>
        </p:spPr>
        <p:txBody>
          <a:bodyPr vert="horz" wrap="square" lIns="91440" tIns="91440" rIns="91440" bIns="9144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"id" : "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unique_value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",</a:t>
            </a:r>
          </a:p>
          <a:p>
            <a:pPr>
              <a:lnSpc>
                <a:spcPct val="120000"/>
              </a:lnSpc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"password" :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  "cipher" : "aes-256-cbc",</a:t>
            </a:r>
          </a:p>
          <a:p>
            <a:pPr>
              <a:lnSpc>
                <a:spcPct val="120000"/>
              </a:lnSpc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  "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encrypted_data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" 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: "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RQuoFkWnAenzoV3Tc..."</a:t>
            </a:r>
          </a:p>
          <a:p>
            <a:pPr>
              <a:lnSpc>
                <a:spcPct val="120000"/>
              </a:lnSpc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   "iv" : "cpGsSoT65DLX2tPaGf8/</a:t>
            </a:r>
            <a:r>
              <a:rPr lang="en-US" sz="1800" b="1" dirty="0" err="1">
                <a:latin typeface="Courier New" charset="0"/>
                <a:ea typeface="Courier New" charset="0"/>
                <a:cs typeface="Courier New" charset="0"/>
              </a:rPr>
              <a:t>Rw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==",</a:t>
            </a:r>
          </a:p>
          <a:p>
            <a:pPr>
              <a:lnSpc>
                <a:spcPct val="120000"/>
              </a:lnSpc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  "version" : 1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2173" y="5851675"/>
            <a:ext cx="478495" cy="63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174383"/>
      </p:ext>
    </p:extLst>
  </p:cSld>
  <p:clrMapOvr>
    <a:masterClrMapping/>
  </p:clrMapOvr>
  <p:transition spd="med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Encrypted the Data in the Bag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Let's secure the data in the bag so only those with the key will have access to it.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Create a shared secret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Update the contents of the data bag with the shared secret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Copy the shared secret to the node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Talk about the security implications</a:t>
            </a:r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81652227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50039" y="2539001"/>
            <a:ext cx="8409293" cy="4663151"/>
          </a:xfrm>
        </p:spPr>
        <p:txBody>
          <a:bodyPr/>
          <a:lstStyle/>
          <a:p>
            <a:r>
              <a:rPr lang="en-US" b="1" dirty="0" smtClean="0">
                <a:ea typeface="Courier" charset="0"/>
                <a:cs typeface="Courier" charset="0"/>
              </a:rPr>
              <a:t>NOW         –  Housekeeping</a:t>
            </a:r>
          </a:p>
          <a:p>
            <a:r>
              <a:rPr lang="en-US" b="1" dirty="0" smtClean="0">
                <a:ea typeface="Courier" charset="0"/>
                <a:cs typeface="Courier" charset="0"/>
              </a:rPr>
              <a:t>@ 5 min    –  Slides &amp; Live Demonstration</a:t>
            </a:r>
          </a:p>
          <a:p>
            <a:r>
              <a:rPr lang="en-US" b="1" dirty="0" smtClean="0">
                <a:ea typeface="Courier" charset="0"/>
                <a:cs typeface="Courier" charset="0"/>
              </a:rPr>
              <a:t>@ 45 min  –  Questions</a:t>
            </a:r>
          </a:p>
          <a:p>
            <a:r>
              <a:rPr lang="en-US" b="1" dirty="0" smtClean="0">
                <a:ea typeface="Courier" charset="0"/>
                <a:cs typeface="Courier" charset="0"/>
              </a:rPr>
              <a:t>@ 55 min  –  Resources and Wrap-up</a:t>
            </a:r>
            <a:endParaRPr lang="en-US" b="1" dirty="0">
              <a:ea typeface="Courier" charset="0"/>
              <a:cs typeface="Courier" charset="0"/>
            </a:endParaRPr>
          </a:p>
          <a:p>
            <a:endParaRPr lang="en-US" b="1" dirty="0" smtClean="0"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9087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 smtClean="0"/>
              <a:t>&gt; cat </a:t>
            </a:r>
            <a:r>
              <a:rPr lang="en-US" b="1" dirty="0" err="1" smtClean="0"/>
              <a:t>my_secret</a:t>
            </a:r>
            <a:endParaRPr lang="en-US" b="1" dirty="0" smtClean="0"/>
          </a:p>
          <a:p>
            <a:r>
              <a:rPr lang="en-US" b="1" dirty="0" err="1" smtClean="0"/>
              <a:t>AZjNFmhMqrE</a:t>
            </a:r>
            <a:r>
              <a:rPr lang="en-US" b="1" dirty="0"/>
              <a:t>/sq7fNawAtf7xhuWli5odhlCn0mdf/P4hE0Be/DyxaLw6Yty3hLdZQFm5cd9dmrt1Rs8a0lbTx6tEdRFuJ7FOQcs2eN5wbRHa8fXA5AlIPI5xr3aFLT625ouKn+xApWlGPkl2Q+4jDmMiImxunr8NG17aB3mgE0IGNtxooH2fRUvbUYJdaCZa4WKtTla3cAonb/tAFppKMGQpohQIeUb3fxUPlqtElELHv+Qzv987HooIleMHs9Cb5lb6f6ymOtdEGD9cYF96XI9xUfFmi78Mo/94HwAxc/rbAll7tAh26YjUcH/laIxEzJlEmJFo1kHA50su9zRNnbFsQ3HhFxrUmZVPcp8iA627SZWR+mI5YJBm46RpXb8PtHQKTeAR9kx6NqYv9ga+igC1PjU0y9SxIGCT9I3WxjbWQ/ts9v6x1zJvIvcbrBvKatKiv8NLu/</a:t>
            </a:r>
            <a:r>
              <a:rPr lang="en-US" b="1" dirty="0" err="1"/>
              <a:t>ZcI</a:t>
            </a:r>
            <a:r>
              <a:rPr lang="en-US" b="1" dirty="0"/>
              <a:t>/eEo3Hfjhjv7/</a:t>
            </a:r>
            <a:r>
              <a:rPr lang="en-US" b="1" dirty="0" smtClean="0"/>
              <a:t>gO0bp0EQlsdROFybJW3HIzaG5Wm6LXp274i9MwWZPAJu7NLsHSf7lqH0L3kYtMLSdE0wW7LH+35SkVMULlQoz2qjDu5JcObCwNxnqjN5F6hIb76aae8ry8LhjetvMhQ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&gt; </a:t>
            </a:r>
            <a:r>
              <a:rPr lang="en-US" dirty="0" err="1"/>
              <a:t>openssl</a:t>
            </a:r>
            <a:r>
              <a:rPr lang="en-US" dirty="0"/>
              <a:t> rand -base64 512 | </a:t>
            </a:r>
            <a:r>
              <a:rPr lang="en-US" dirty="0" err="1"/>
              <a:t>tr</a:t>
            </a:r>
            <a:r>
              <a:rPr lang="en-US" dirty="0"/>
              <a:t> -d '\r\n' &gt; </a:t>
            </a:r>
            <a:r>
              <a:rPr lang="en-US" dirty="0" err="1" smtClean="0"/>
              <a:t>my_secret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Secret Key for Encrypting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90497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Encrypted the Data in the Bag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Let's secure the data in the bag so only those with the key will have access to it.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a shared secret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Update the contents of the data bag with the shared secret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Copy the shared secret to the node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Talk about the security implications</a:t>
            </a:r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2371514"/>
      </p:ext>
    </p:extLst>
  </p:cSld>
  <p:clrMapOvr>
    <a:masterClrMapping/>
  </p:clrMapOvr>
  <p:transition spd="med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2765777"/>
            <a:ext cx="14423693" cy="3556001"/>
          </a:xfrm>
        </p:spPr>
        <p:txBody>
          <a:bodyPr/>
          <a:lstStyle/>
          <a:p>
            <a:r>
              <a:rPr lang="en-US" b="1" dirty="0"/>
              <a:t>{</a:t>
            </a:r>
          </a:p>
          <a:p>
            <a:r>
              <a:rPr lang="en-US" b="1" dirty="0"/>
              <a:t>  "id": "</a:t>
            </a:r>
            <a:r>
              <a:rPr lang="en-US" b="1" dirty="0" err="1"/>
              <a:t>fwebber</a:t>
            </a:r>
            <a:r>
              <a:rPr lang="en-US" b="1" dirty="0"/>
              <a:t>",</a:t>
            </a:r>
          </a:p>
          <a:p>
            <a:r>
              <a:rPr lang="en-US" b="1" dirty="0"/>
              <a:t>  "password": "$1$bacon$W./fF8LJQtN9IXnUt6WNl1"</a:t>
            </a:r>
          </a:p>
          <a:p>
            <a:r>
              <a:rPr lang="en-US" b="1" dirty="0"/>
              <a:t>}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121104" y="1337149"/>
            <a:ext cx="14422528" cy="1188740"/>
          </a:xfrm>
        </p:spPr>
        <p:txBody>
          <a:bodyPr/>
          <a:lstStyle/>
          <a:p>
            <a:r>
              <a:rPr lang="en-US" dirty="0" smtClean="0"/>
              <a:t>&gt; EDITOR</a:t>
            </a:r>
            <a:r>
              <a:rPr lang="en-US" dirty="0"/>
              <a:t>=vim knife data bag edit </a:t>
            </a:r>
            <a:r>
              <a:rPr lang="en-US" dirty="0" err="1"/>
              <a:t>user_password</a:t>
            </a:r>
            <a:r>
              <a:rPr lang="en-US" dirty="0"/>
              <a:t> </a:t>
            </a:r>
            <a:r>
              <a:rPr lang="en-US" dirty="0" err="1"/>
              <a:t>fwebber</a:t>
            </a:r>
            <a:r>
              <a:rPr lang="en-US" dirty="0"/>
              <a:t> --secret-file </a:t>
            </a:r>
            <a:r>
              <a:rPr lang="en-US" dirty="0" err="1" smtClean="0"/>
              <a:t>my_secret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Encrypt Our Existing Data Bag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0"/>
          </p:nvPr>
        </p:nvSpPr>
        <p:spPr>
          <a:xfrm>
            <a:off x="1118283" y="6533444"/>
            <a:ext cx="14423693" cy="1253067"/>
          </a:xfrm>
        </p:spPr>
        <p:txBody>
          <a:bodyPr/>
          <a:lstStyle/>
          <a:p>
            <a:r>
              <a:rPr lang="en-US" b="1" dirty="0"/>
              <a:t>Encrypting data bag using provided secret.</a:t>
            </a:r>
          </a:p>
          <a:p>
            <a:r>
              <a:rPr lang="en-US" b="1" dirty="0"/>
              <a:t>Saved </a:t>
            </a:r>
            <a:r>
              <a:rPr lang="en-US" b="1" dirty="0" err="1"/>
              <a:t>data_bag_item</a:t>
            </a:r>
            <a:r>
              <a:rPr lang="en-US" b="1" dirty="0"/>
              <a:t>[</a:t>
            </a:r>
            <a:r>
              <a:rPr lang="en-US" b="1" dirty="0" err="1"/>
              <a:t>fwebber</a:t>
            </a:r>
            <a:r>
              <a:rPr lang="en-US" b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0742599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Encrypted the Data in the Bag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Let's secure the data in the bag so only those with the key will have access to it.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a shared secret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Update the contents of the data bag with the shared secret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Copy the shared secret to the node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Talk about the security implications</a:t>
            </a:r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79396975"/>
      </p:ext>
    </p:extLst>
  </p:cSld>
  <p:clrMapOvr>
    <a:masterClrMapping/>
  </p:clrMapOvr>
  <p:transition spd="med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b="1" dirty="0"/>
              <a:t>WARNING: Encrypted data bag detected, but no secret provided for decoding.  Displaying encrypted data.</a:t>
            </a:r>
          </a:p>
          <a:p>
            <a:r>
              <a:rPr lang="en-US" sz="2400" b="1" dirty="0"/>
              <a:t>id:       </a:t>
            </a:r>
            <a:r>
              <a:rPr lang="en-US" sz="2400" b="1" dirty="0" err="1"/>
              <a:t>fwebber</a:t>
            </a:r>
            <a:endParaRPr lang="en-US" sz="2400" b="1" dirty="0"/>
          </a:p>
          <a:p>
            <a:r>
              <a:rPr lang="en-US" sz="2400" b="1" dirty="0"/>
              <a:t>password:</a:t>
            </a:r>
          </a:p>
          <a:p>
            <a:r>
              <a:rPr lang="en-US" sz="2400" b="1" dirty="0"/>
              <a:t>  cipher:         aes-256-cbc</a:t>
            </a:r>
          </a:p>
          <a:p>
            <a:r>
              <a:rPr lang="en-US" sz="2400" b="1" dirty="0"/>
              <a:t>  </a:t>
            </a:r>
            <a:r>
              <a:rPr lang="en-US" sz="2400" b="1" dirty="0" err="1"/>
              <a:t>encrypted_data</a:t>
            </a:r>
            <a:r>
              <a:rPr lang="en-US" sz="2400" b="1" dirty="0"/>
              <a:t>: d+yL7jZ+9Ck60opkm/bDiiLxFziCecxKnbTAXsgVtKzpKBHYuef9Twqjj5TG</a:t>
            </a:r>
          </a:p>
          <a:p>
            <a:r>
              <a:rPr lang="en-US" sz="2400" b="1" dirty="0"/>
              <a:t>  hJCkQkn+k4pPhqqOpf2hVsRnBg==</a:t>
            </a:r>
          </a:p>
          <a:p>
            <a:endParaRPr lang="en-US" sz="2400" b="1" dirty="0"/>
          </a:p>
          <a:p>
            <a:r>
              <a:rPr lang="en-US" sz="2400" b="1" dirty="0"/>
              <a:t>  iv:             wUiUE4xpF1xKHMiNZ+FGjQ==</a:t>
            </a:r>
          </a:p>
          <a:p>
            <a:endParaRPr lang="en-US" sz="2400" b="1" dirty="0"/>
          </a:p>
          <a:p>
            <a:r>
              <a:rPr lang="en-US" sz="2400" b="1" dirty="0"/>
              <a:t>  version:        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knife data bag show </a:t>
            </a:r>
            <a:r>
              <a:rPr lang="en-US" dirty="0" err="1" smtClean="0"/>
              <a:t>user_password</a:t>
            </a:r>
            <a:r>
              <a:rPr lang="en-US" dirty="0" smtClean="0"/>
              <a:t> </a:t>
            </a:r>
            <a:r>
              <a:rPr lang="en-US" dirty="0" err="1" smtClean="0"/>
              <a:t>fwebber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the Encrypted Data Bag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78471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b="1" dirty="0"/>
              <a:t>Encrypted data bag detected, decrypting with provided secret.</a:t>
            </a:r>
          </a:p>
          <a:p>
            <a:r>
              <a:rPr lang="en-US" sz="2400" b="1" dirty="0"/>
              <a:t>id:       </a:t>
            </a:r>
            <a:r>
              <a:rPr lang="en-US" sz="2400" b="1" dirty="0" err="1"/>
              <a:t>fwebber</a:t>
            </a:r>
            <a:endParaRPr lang="en-US" sz="2400" b="1" dirty="0"/>
          </a:p>
          <a:p>
            <a:r>
              <a:rPr lang="en-US" sz="2400" b="1" dirty="0"/>
              <a:t>password: $1$bacon$W./fF8LJQtN9IXnUt6WNl1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&gt; knife data bag show </a:t>
            </a:r>
            <a:r>
              <a:rPr lang="en-US" dirty="0" err="1"/>
              <a:t>user_password</a:t>
            </a:r>
            <a:r>
              <a:rPr lang="en-US" dirty="0"/>
              <a:t> </a:t>
            </a:r>
            <a:r>
              <a:rPr lang="en-US" dirty="0" err="1"/>
              <a:t>fwebber</a:t>
            </a:r>
            <a:r>
              <a:rPr lang="en-US" dirty="0"/>
              <a:t> --secret-file </a:t>
            </a:r>
            <a:r>
              <a:rPr lang="en-US" dirty="0" err="1" smtClean="0"/>
              <a:t>my_secret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the Encrypted Data Bag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34442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Recipe does not need to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fwebber_password</a:t>
            </a:r>
            <a:r>
              <a:rPr lang="en-US" dirty="0"/>
              <a:t> = </a:t>
            </a:r>
            <a:r>
              <a:rPr lang="en-US" dirty="0" err="1"/>
              <a:t>data_bag_item</a:t>
            </a:r>
            <a:r>
              <a:rPr lang="en-US" dirty="0"/>
              <a:t>('user_password'</a:t>
            </a:r>
            <a:r>
              <a:rPr lang="en-US" dirty="0" smtClean="0"/>
              <a:t>,'</a:t>
            </a:r>
            <a:r>
              <a:rPr lang="en-US" dirty="0" err="1"/>
              <a:t>fwebber</a:t>
            </a:r>
            <a:r>
              <a:rPr lang="en-US" dirty="0" smtClean="0"/>
              <a:t>')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user </a:t>
            </a:r>
            <a:r>
              <a:rPr lang="en-US" dirty="0"/>
              <a:t>'</a:t>
            </a:r>
            <a:r>
              <a:rPr lang="en-US" dirty="0" err="1"/>
              <a:t>fwebber</a:t>
            </a:r>
            <a:r>
              <a:rPr lang="en-US" dirty="0"/>
              <a:t>' do</a:t>
            </a:r>
          </a:p>
          <a:p>
            <a:r>
              <a:rPr lang="en-US" dirty="0"/>
              <a:t>  comment 'Franklin Webber'</a:t>
            </a:r>
          </a:p>
          <a:p>
            <a:r>
              <a:rPr lang="en-US" dirty="0"/>
              <a:t>  </a:t>
            </a:r>
            <a:r>
              <a:rPr lang="en-US" dirty="0" err="1"/>
              <a:t>uid</a:t>
            </a:r>
            <a:r>
              <a:rPr lang="en-US" dirty="0"/>
              <a:t> 2000</a:t>
            </a:r>
          </a:p>
          <a:p>
            <a:r>
              <a:rPr lang="en-US" dirty="0"/>
              <a:t>  home '/home/</a:t>
            </a:r>
            <a:r>
              <a:rPr lang="en-US" dirty="0" err="1"/>
              <a:t>fwebber</a:t>
            </a:r>
            <a:r>
              <a:rPr lang="en-US" dirty="0"/>
              <a:t>'</a:t>
            </a:r>
          </a:p>
          <a:p>
            <a:r>
              <a:rPr lang="en-US" dirty="0"/>
              <a:t>  shell '/bin/bash'</a:t>
            </a:r>
          </a:p>
          <a:p>
            <a:r>
              <a:rPr lang="en-US" dirty="0"/>
              <a:t>  password </a:t>
            </a:r>
            <a:r>
              <a:rPr lang="en-US" dirty="0" err="1"/>
              <a:t>fwebber_password</a:t>
            </a:r>
            <a:r>
              <a:rPr lang="en-US" dirty="0"/>
              <a:t>['password']</a:t>
            </a:r>
          </a:p>
          <a:p>
            <a:r>
              <a:rPr lang="en-US" dirty="0" smtClean="0"/>
              <a:t>end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~/recipes/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8312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Encrypted the Data in the Bag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Let's secure the data in the bag so only those with the key will have access to it.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a shared secret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Update the contents of the data bag with the shared secret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Copy the shared secret to the node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Talk about the security implications</a:t>
            </a:r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184306"/>
      </p:ext>
    </p:extLst>
  </p:cSld>
  <p:clrMapOvr>
    <a:masterClrMapping/>
  </p:clrMapOvr>
  <p:transition spd="med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3062111"/>
            <a:ext cx="14423693" cy="4834332"/>
          </a:xfrm>
          <a:solidFill>
            <a:schemeClr val="accent4">
              <a:lumMod val="5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121104" y="1337149"/>
            <a:ext cx="14422528" cy="1569740"/>
          </a:xfr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dirty="0" smtClean="0"/>
              <a:t>&gt; </a:t>
            </a:r>
            <a:r>
              <a:rPr lang="en-US" dirty="0" err="1" smtClean="0"/>
              <a:t>scp</a:t>
            </a:r>
            <a:r>
              <a:rPr lang="en-US" dirty="0" smtClean="0"/>
              <a:t> </a:t>
            </a:r>
            <a:r>
              <a:rPr lang="en-US" dirty="0" err="1" smtClean="0"/>
              <a:t>my_secret</a:t>
            </a:r>
            <a:r>
              <a:rPr lang="en-US" dirty="0" smtClean="0"/>
              <a:t> </a:t>
            </a:r>
            <a:r>
              <a:rPr lang="en-US" dirty="0" err="1" smtClean="0"/>
              <a:t>chef@IPADDRESS</a:t>
            </a:r>
            <a:r>
              <a:rPr lang="en-US" dirty="0" smtClean="0"/>
              <a:t>:~/</a:t>
            </a:r>
            <a:r>
              <a:rPr lang="en-US" dirty="0" err="1" smtClean="0"/>
              <a:t>my_secret</a:t>
            </a:r>
            <a:endParaRPr lang="en-US" dirty="0" smtClean="0"/>
          </a:p>
          <a:p>
            <a:r>
              <a:rPr lang="en-US" dirty="0" smtClean="0"/>
              <a:t>&gt; </a:t>
            </a:r>
            <a:r>
              <a:rPr lang="en-US" dirty="0" err="1" smtClean="0"/>
              <a:t>ssh</a:t>
            </a:r>
            <a:r>
              <a:rPr lang="en-US" dirty="0" smtClean="0"/>
              <a:t> </a:t>
            </a:r>
            <a:r>
              <a:rPr lang="en-US" dirty="0" err="1" smtClean="0"/>
              <a:t>chef@IPADDRESS</a:t>
            </a:r>
            <a:endParaRPr lang="en-US" dirty="0" smtClean="0"/>
          </a:p>
          <a:p>
            <a:r>
              <a:rPr lang="en-US" dirty="0" smtClean="0"/>
              <a:t>&gt; </a:t>
            </a:r>
            <a:r>
              <a:rPr lang="en-US" dirty="0" err="1" smtClean="0"/>
              <a:t>sudo</a:t>
            </a:r>
            <a:r>
              <a:rPr lang="en-US" dirty="0"/>
              <a:t> </a:t>
            </a:r>
            <a:r>
              <a:rPr lang="en-US" dirty="0" smtClean="0"/>
              <a:t>mv ~/</a:t>
            </a:r>
            <a:r>
              <a:rPr lang="en-US" dirty="0" err="1" smtClean="0"/>
              <a:t>my_secret</a:t>
            </a:r>
            <a:r>
              <a:rPr lang="en-US" dirty="0" smtClean="0"/>
              <a:t> /</a:t>
            </a:r>
            <a:r>
              <a:rPr lang="en-US" dirty="0" err="1" smtClean="0"/>
              <a:t>etc</a:t>
            </a:r>
            <a:r>
              <a:rPr lang="en-US" dirty="0" smtClean="0"/>
              <a:t>/chef/</a:t>
            </a:r>
            <a:r>
              <a:rPr lang="en-US" dirty="0" err="1" smtClean="0"/>
              <a:t>encrypted_data_bag_secret</a:t>
            </a:r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 and Rename the Secret on the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829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Encrypted the Data in the Bag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Let's secure the data in the bag so only those with the key will have access to it.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a shared secret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Update the contents of the data bag with the shared secret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Copy the shared secret to the node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Talk about the security implications</a:t>
            </a:r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35777376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 Us Know What You Think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50040" y="1856198"/>
            <a:ext cx="7825220" cy="5345953"/>
          </a:xfrm>
        </p:spPr>
        <p:txBody>
          <a:bodyPr/>
          <a:lstStyle/>
          <a:p>
            <a:r>
              <a:rPr lang="en-US" b="1" dirty="0" smtClean="0"/>
              <a:t>"Ask a Question"</a:t>
            </a:r>
            <a:r>
              <a:rPr lang="en-US" dirty="0" smtClean="0"/>
              <a:t> and I will answer it.</a:t>
            </a:r>
          </a:p>
          <a:p>
            <a:endParaRPr lang="en-US" dirty="0"/>
          </a:p>
          <a:p>
            <a:r>
              <a:rPr lang="en-US" b="1" dirty="0" smtClean="0"/>
              <a:t>"Rate This"</a:t>
            </a:r>
            <a:r>
              <a:rPr lang="en-US" dirty="0" smtClean="0"/>
              <a:t> presentation to leave your feedback and help me do my work better.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0" t="26865" r="18330" b="2388"/>
          <a:stretch/>
        </p:blipFill>
        <p:spPr>
          <a:xfrm>
            <a:off x="8625384" y="1294654"/>
            <a:ext cx="6919416" cy="646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043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When a     Key Lives in the Encrypted Data Bag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349" y="380907"/>
            <a:ext cx="583331" cy="583331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2" name="Picture 1" descr="2016-04-18_15-20-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11" y="3352800"/>
            <a:ext cx="1790700" cy="2438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607" y="4352868"/>
            <a:ext cx="438265" cy="438265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7" name="Picture 6" descr="2016-04-18_14-23-4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377" y="3576643"/>
            <a:ext cx="2108200" cy="23622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2700172" y="4562341"/>
            <a:ext cx="2623688" cy="19319"/>
          </a:xfrm>
          <a:prstGeom prst="straightConnector1">
            <a:avLst/>
          </a:prstGeom>
          <a:ln w="101600">
            <a:solidFill>
              <a:schemeClr val="accent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1023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2016-04-18_14-23-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92" y="6469174"/>
            <a:ext cx="1775353" cy="167672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When a     Key Lives in the Encrypted Data Bag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349" y="380907"/>
            <a:ext cx="583331" cy="583331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2" name="Picture 1" descr="2016-04-18_15-20-2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11" y="3352800"/>
            <a:ext cx="1790700" cy="2438400"/>
          </a:xfrm>
          <a:prstGeom prst="rect">
            <a:avLst/>
          </a:prstGeom>
        </p:spPr>
      </p:pic>
      <p:pic>
        <p:nvPicPr>
          <p:cNvPr id="7" name="Picture 6" descr="2016-04-18_14-23-4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377" y="3576642"/>
            <a:ext cx="2108200" cy="23622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2700172" y="4562341"/>
            <a:ext cx="2623688" cy="19319"/>
          </a:xfrm>
          <a:prstGeom prst="straightConnector1">
            <a:avLst/>
          </a:prstGeom>
          <a:ln w="101600">
            <a:solidFill>
              <a:schemeClr val="accent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3259" y="4316033"/>
            <a:ext cx="478495" cy="63799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1643" y="6683023"/>
            <a:ext cx="5969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5337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2016-04-18_14-23-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92" y="6469174"/>
            <a:ext cx="1775353" cy="167672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When a     Key Lives in the Encrypted Data Bag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349" y="380907"/>
            <a:ext cx="583331" cy="583331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2" name="Picture 1" descr="2016-04-18_15-20-2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11" y="3352800"/>
            <a:ext cx="1790700" cy="2438400"/>
          </a:xfrm>
          <a:prstGeom prst="rect">
            <a:avLst/>
          </a:prstGeom>
        </p:spPr>
      </p:pic>
      <p:pic>
        <p:nvPicPr>
          <p:cNvPr id="7" name="Picture 6" descr="2016-04-18_14-23-4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377" y="3576642"/>
            <a:ext cx="2108200" cy="23622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2700172" y="4562341"/>
            <a:ext cx="2623688" cy="19319"/>
          </a:xfrm>
          <a:prstGeom prst="straightConnector1">
            <a:avLst/>
          </a:prstGeom>
          <a:ln w="101600">
            <a:solidFill>
              <a:schemeClr val="accent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3259" y="4316033"/>
            <a:ext cx="478495" cy="63799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1643" y="6683023"/>
            <a:ext cx="5969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8424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2016-04-18_14-23-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6721" y="5844662"/>
            <a:ext cx="1775353" cy="1676722"/>
          </a:xfrm>
          <a:prstGeom prst="rect">
            <a:avLst/>
          </a:prstGeom>
        </p:spPr>
      </p:pic>
      <p:sp>
        <p:nvSpPr>
          <p:cNvPr id="21" name="Freeform 20"/>
          <p:cNvSpPr/>
          <p:nvPr/>
        </p:nvSpPr>
        <p:spPr bwMode="auto">
          <a:xfrm>
            <a:off x="2806688" y="6841122"/>
            <a:ext cx="10541023" cy="1018913"/>
          </a:xfrm>
          <a:custGeom>
            <a:avLst/>
            <a:gdLst>
              <a:gd name="connsiteX0" fmla="*/ 10541023 w 10541023"/>
              <a:gd name="connsiteY0" fmla="*/ 0 h 1018913"/>
              <a:gd name="connsiteX1" fmla="*/ 4997473 w 10541023"/>
              <a:gd name="connsiteY1" fmla="*/ 1014412 h 1018913"/>
              <a:gd name="connsiteX2" fmla="*/ 382611 w 10541023"/>
              <a:gd name="connsiteY2" fmla="*/ 371475 h 1018913"/>
              <a:gd name="connsiteX3" fmla="*/ 268311 w 10541023"/>
              <a:gd name="connsiteY3" fmla="*/ 357187 h 101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41023" h="1018913">
                <a:moveTo>
                  <a:pt x="10541023" y="0"/>
                </a:moveTo>
                <a:cubicBezTo>
                  <a:pt x="8615782" y="476250"/>
                  <a:pt x="6690542" y="952500"/>
                  <a:pt x="4997473" y="1014412"/>
                </a:cubicBezTo>
                <a:cubicBezTo>
                  <a:pt x="3304404" y="1076324"/>
                  <a:pt x="1170805" y="481012"/>
                  <a:pt x="382611" y="371475"/>
                </a:cubicBezTo>
                <a:cubicBezTo>
                  <a:pt x="-405583" y="261938"/>
                  <a:pt x="268311" y="357187"/>
                  <a:pt x="268311" y="357187"/>
                </a:cubicBezTo>
              </a:path>
            </a:pathLst>
          </a:custGeom>
          <a:noFill/>
          <a:ln w="101600">
            <a:solidFill>
              <a:schemeClr val="accent1"/>
            </a:solidFill>
            <a:headEnd type="triangle" w="med" len="med"/>
            <a:tailEnd type="none" w="med" len="med"/>
          </a:ln>
          <a:effectLst>
            <a:outerShdw blurRad="40005" dist="22860" dir="5400000" algn="tl" rotWithShape="0">
              <a:prstClr val="black">
                <a:alpha val="35000"/>
              </a:prst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2016-04-18_14-23-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92" y="6469174"/>
            <a:ext cx="1775353" cy="167672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When a     Key Lives in the Encrypted Data Bag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349" y="380907"/>
            <a:ext cx="583331" cy="583331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2" name="Picture 1" descr="2016-04-18_15-20-2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11" y="3352800"/>
            <a:ext cx="1790700" cy="2438400"/>
          </a:xfrm>
          <a:prstGeom prst="rect">
            <a:avLst/>
          </a:prstGeom>
        </p:spPr>
      </p:pic>
      <p:pic>
        <p:nvPicPr>
          <p:cNvPr id="7" name="Picture 6" descr="2016-04-18_14-23-4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377" y="3576642"/>
            <a:ext cx="2108200" cy="23622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2700172" y="4562341"/>
            <a:ext cx="2623688" cy="19319"/>
          </a:xfrm>
          <a:prstGeom prst="straightConnector1">
            <a:avLst/>
          </a:prstGeom>
          <a:ln w="101600">
            <a:solidFill>
              <a:schemeClr val="accent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3259" y="4316033"/>
            <a:ext cx="478495" cy="637993"/>
          </a:xfrm>
          <a:prstGeom prst="rect">
            <a:avLst/>
          </a:prstGeom>
        </p:spPr>
      </p:pic>
      <p:pic>
        <p:nvPicPr>
          <p:cNvPr id="11" name="Picture 10" descr="2016-04-18_14-23-48_0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156" y="3290742"/>
            <a:ext cx="1664981" cy="2065009"/>
          </a:xfrm>
          <a:prstGeom prst="rect">
            <a:avLst/>
          </a:prstGeom>
        </p:spPr>
      </p:pic>
      <p:pic>
        <p:nvPicPr>
          <p:cNvPr id="12" name="Picture 11" descr="2016-04-18_14-23-48_0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497" y="3276052"/>
            <a:ext cx="1664981" cy="2065009"/>
          </a:xfrm>
          <a:prstGeom prst="rect">
            <a:avLst/>
          </a:prstGeom>
        </p:spPr>
      </p:pic>
      <p:pic>
        <p:nvPicPr>
          <p:cNvPr id="13" name="Picture 12" descr="2016-04-18_14-23-48_0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9834" y="3278071"/>
            <a:ext cx="1664981" cy="2065009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 bwMode="auto">
          <a:xfrm>
            <a:off x="7486701" y="3897445"/>
            <a:ext cx="1771406" cy="877425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4329289" y="5373511"/>
            <a:ext cx="7229299" cy="1948364"/>
          </a:xfrm>
          <a:custGeom>
            <a:avLst/>
            <a:gdLst>
              <a:gd name="connsiteX0" fmla="*/ 0 w 7436555"/>
              <a:gd name="connsiteY0" fmla="*/ 1834444 h 1948364"/>
              <a:gd name="connsiteX1" fmla="*/ 6067778 w 7436555"/>
              <a:gd name="connsiteY1" fmla="*/ 1749778 h 1948364"/>
              <a:gd name="connsiteX2" fmla="*/ 7436555 w 7436555"/>
              <a:gd name="connsiteY2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36555" h="1948364">
                <a:moveTo>
                  <a:pt x="0" y="1834444"/>
                </a:moveTo>
                <a:cubicBezTo>
                  <a:pt x="2414176" y="1944981"/>
                  <a:pt x="4828352" y="2055519"/>
                  <a:pt x="6067778" y="1749778"/>
                </a:cubicBezTo>
                <a:cubicBezTo>
                  <a:pt x="7307204" y="1444037"/>
                  <a:pt x="7208426" y="289278"/>
                  <a:pt x="7436555" y="0"/>
                </a:cubicBezTo>
              </a:path>
            </a:pathLst>
          </a:custGeom>
          <a:ln w="1016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2652889" y="5291490"/>
            <a:ext cx="7436555" cy="1948364"/>
          </a:xfrm>
          <a:custGeom>
            <a:avLst/>
            <a:gdLst>
              <a:gd name="connsiteX0" fmla="*/ 0 w 7436555"/>
              <a:gd name="connsiteY0" fmla="*/ 1834444 h 1948364"/>
              <a:gd name="connsiteX1" fmla="*/ 6067778 w 7436555"/>
              <a:gd name="connsiteY1" fmla="*/ 1749778 h 1948364"/>
              <a:gd name="connsiteX2" fmla="*/ 7436555 w 7436555"/>
              <a:gd name="connsiteY2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36555" h="1948364">
                <a:moveTo>
                  <a:pt x="0" y="1834444"/>
                </a:moveTo>
                <a:cubicBezTo>
                  <a:pt x="2414176" y="1944981"/>
                  <a:pt x="4828352" y="2055519"/>
                  <a:pt x="6067778" y="1749778"/>
                </a:cubicBezTo>
                <a:cubicBezTo>
                  <a:pt x="7307204" y="1444037"/>
                  <a:pt x="7208426" y="289278"/>
                  <a:pt x="7436555" y="0"/>
                </a:cubicBezTo>
              </a:path>
            </a:pathLst>
          </a:custGeom>
          <a:ln w="1016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1643" y="6683023"/>
            <a:ext cx="5969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695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1638" y="2294619"/>
            <a:ext cx="12319000" cy="848631"/>
          </a:xfrm>
        </p:spPr>
        <p:txBody>
          <a:bodyPr>
            <a:noAutofit/>
          </a:bodyPr>
          <a:lstStyle/>
          <a:p>
            <a:r>
              <a:rPr lang="en-US" sz="5400" dirty="0" smtClean="0"/>
              <a:t>Share the Secret with All Clients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secret is available to </a:t>
            </a:r>
            <a:r>
              <a:rPr lang="en-US" dirty="0" smtClean="0"/>
              <a:t>only the nodes and workstations that have the shared secret.</a:t>
            </a:r>
          </a:p>
          <a:p>
            <a:endParaRPr lang="en-US" dirty="0"/>
          </a:p>
          <a:p>
            <a:r>
              <a:rPr lang="en-US" dirty="0"/>
              <a:t>The problem with this approach is the use of the shared key – you would be responsible for distributing this key to the appropriate users and pieces of infrastructure. This invites security issues and is definitely not a best practice.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92439422"/>
      </p:ext>
    </p:extLst>
  </p:cSld>
  <p:clrMapOvr>
    <a:masterClrMapping/>
  </p:clrMapOvr>
  <p:transition spd="med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Encrypted the Data in the Bag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Let's secure the data in the bag so only those with the key will have access to it.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Create a shared secret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Update the contents of the data bag with the shared secret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Copy the shared secret to the node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Talk about the security implications</a:t>
            </a:r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  <a:p>
            <a:pPr marL="342900" indent="-342900">
              <a:buFont typeface="Wingdings" charset="2"/>
              <a:buChar char="q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6521682"/>
      </p:ext>
    </p:extLst>
  </p:cSld>
  <p:clrMapOvr>
    <a:masterClrMapping/>
  </p:clrMapOvr>
  <p:transition spd="med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Create a Cookbook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Storing Data in Data Bags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Encrypting Data in Data Bags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Encrypting Data with Chef Vault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Questions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Further Resources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5008">
            <a:off x="8248797" y="4361540"/>
            <a:ext cx="5826443" cy="29957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Arc 5"/>
          <p:cNvSpPr/>
          <p:nvPr/>
        </p:nvSpPr>
        <p:spPr>
          <a:xfrm rot="8665790">
            <a:off x="12781375" y="4913314"/>
            <a:ext cx="975947" cy="306967"/>
          </a:xfrm>
          <a:prstGeom prst="arc">
            <a:avLst/>
          </a:prstGeom>
          <a:ln>
            <a:solidFill>
              <a:srgbClr val="FFC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13101738" y="4267200"/>
            <a:ext cx="2867132" cy="969895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800" dirty="0" smtClean="0">
                <a:solidFill>
                  <a:schemeClr val="tx2"/>
                </a:solidFill>
              </a:rPr>
              <a:t>Security is Important To Me</a:t>
            </a:r>
          </a:p>
        </p:txBody>
      </p:sp>
    </p:spTree>
    <p:extLst>
      <p:ext uri="{BB962C8B-B14F-4D97-AF65-F5344CB8AC3E}">
        <p14:creationId xmlns:p14="http://schemas.microsoft.com/office/powerpoint/2010/main" val="400137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Chef Vault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Gem that allows you to encrypt a Chef Data Bag Item using the public keys of a list of chef nodes. This allows only those chef nodes to decrypt the encrypted values.</a:t>
            </a:r>
          </a:p>
        </p:txBody>
      </p:sp>
      <p:sp>
        <p:nvSpPr>
          <p:cNvPr id="6" name="TextBox 5"/>
          <p:cNvSpPr txBox="1"/>
          <p:nvPr/>
        </p:nvSpPr>
        <p:spPr bwMode="white">
          <a:xfrm>
            <a:off x="3751660" y="6829425"/>
            <a:ext cx="875268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/chef/chef-vault/blob/master/</a:t>
            </a:r>
            <a:r>
              <a:rPr lang="en-US" dirty="0" err="1">
                <a:hlinkClick r:id="rId2"/>
              </a:rPr>
              <a:t>THEORY.md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4867491"/>
      </p:ext>
    </p:extLst>
  </p:cSld>
  <p:clrMapOvr>
    <a:masterClrMapping/>
  </p:clrMapOvr>
  <p:transition spd="med"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Adding the Data to the Vault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Chef Vault will solve our issue with security and key distribution.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Update the data bag to use Chef Vault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Update the recipe to load the item from Chef Vault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Verify the node converges successfully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Talk about the security implications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230938"/>
      </p:ext>
    </p:extLst>
  </p:cSld>
  <p:clrMapOvr>
    <a:masterClrMapping/>
  </p:clrMapOvr>
  <p:transition spd="med"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121104" y="2661123"/>
            <a:ext cx="14423693" cy="5235319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121104" y="1337149"/>
            <a:ext cx="14422528" cy="1120301"/>
          </a:xfrm>
        </p:spPr>
        <p:txBody>
          <a:bodyPr/>
          <a:lstStyle/>
          <a:p>
            <a:r>
              <a:rPr lang="en-US" dirty="0"/>
              <a:t>knife vault create </a:t>
            </a:r>
            <a:r>
              <a:rPr lang="en-US" dirty="0" err="1"/>
              <a:t>user_password</a:t>
            </a:r>
            <a:r>
              <a:rPr lang="en-US" dirty="0"/>
              <a:t> </a:t>
            </a:r>
            <a:r>
              <a:rPr lang="en-US" dirty="0" err="1"/>
              <a:t>fwebber</a:t>
            </a:r>
            <a:r>
              <a:rPr lang="en-US" dirty="0"/>
              <a:t> --</a:t>
            </a:r>
            <a:r>
              <a:rPr lang="en-US" dirty="0" err="1" smtClean="0"/>
              <a:t>json</a:t>
            </a:r>
            <a:r>
              <a:rPr lang="en-US" dirty="0" smtClean="0"/>
              <a:t> ./</a:t>
            </a:r>
            <a:r>
              <a:rPr lang="en-US" dirty="0" err="1"/>
              <a:t>fwebber.json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--</a:t>
            </a:r>
            <a:r>
              <a:rPr lang="en-US" dirty="0"/>
              <a:t>search '*:*'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Local Vault of the Data Bag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333204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Was this Valuable to You?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50040" y="1856198"/>
            <a:ext cx="7825220" cy="5345953"/>
          </a:xfrm>
        </p:spPr>
        <p:txBody>
          <a:bodyPr/>
          <a:lstStyle/>
          <a:p>
            <a:r>
              <a:rPr lang="en-US" b="1" dirty="0" smtClean="0"/>
              <a:t>Share it</a:t>
            </a:r>
            <a:r>
              <a:rPr lang="en-US" dirty="0" smtClean="0"/>
              <a:t> with your professional and social networks.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9" t="28729" r="16904" b="4186"/>
          <a:stretch/>
        </p:blipFill>
        <p:spPr>
          <a:xfrm>
            <a:off x="8625384" y="1615451"/>
            <a:ext cx="6919416" cy="582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705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 err="1" smtClean="0"/>
              <a:t>fwebber.json</a:t>
            </a:r>
            <a:endParaRPr lang="en-US" b="1" dirty="0" smtClean="0"/>
          </a:p>
          <a:p>
            <a:r>
              <a:rPr lang="en-US" b="1" dirty="0" err="1" smtClean="0"/>
              <a:t>fwebber_keys.json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</a:t>
            </a:r>
            <a:r>
              <a:rPr lang="en-US" dirty="0" err="1" smtClean="0"/>
              <a:t>ls</a:t>
            </a:r>
            <a:r>
              <a:rPr lang="en-US" dirty="0" smtClean="0"/>
              <a:t> ~/</a:t>
            </a:r>
            <a:r>
              <a:rPr lang="en-US" dirty="0" err="1" smtClean="0"/>
              <a:t>data_bags</a:t>
            </a:r>
            <a:r>
              <a:rPr lang="en-US" dirty="0" smtClean="0"/>
              <a:t>/</a:t>
            </a:r>
            <a:r>
              <a:rPr lang="en-US" dirty="0" err="1" smtClean="0"/>
              <a:t>user_password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Examine the Vault Files Created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166614"/>
      </p:ext>
    </p:extLst>
  </p:cSld>
  <p:clrMapOvr>
    <a:masterClrMapping/>
  </p:clrMapOvr>
  <p:transition spd="med"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This is a standard Chef encrypted data bag.</a:t>
            </a:r>
          </a:p>
          <a:p>
            <a:endParaRPr lang="en-US"/>
          </a:p>
          <a:p>
            <a:r>
              <a:rPr lang="en-US"/>
              <a:t>This contains the symmetrically encrypted version of the JSON data</a:t>
            </a:r>
            <a:r>
              <a:rPr lang="en-US" smtClean="0"/>
              <a:t>.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This contains the copies of the asymmetrically encrypted shared secret.</a:t>
            </a:r>
          </a:p>
          <a:p>
            <a:endParaRPr lang="en-US" dirty="0" smtClean="0"/>
          </a:p>
          <a:p>
            <a:r>
              <a:rPr lang="en-US" dirty="0" smtClean="0"/>
              <a:t>It also contains the list of admins and clients for which the key is encrypted and query used to choose which clients can decrypt the vault.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*.</a:t>
            </a:r>
            <a:r>
              <a:rPr lang="en-US" dirty="0" err="1" smtClean="0"/>
              <a:t>json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*_</a:t>
            </a:r>
            <a:r>
              <a:rPr lang="en-US" dirty="0" err="1" smtClean="0"/>
              <a:t>keys.json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434015"/>
      </p:ext>
    </p:extLst>
  </p:cSld>
  <p:clrMapOvr>
    <a:masterClrMapping/>
  </p:clrMapOvr>
  <p:transition spd="med"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Adding the Data to the Vault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Chef Vault will solve our issue with security and key distribution.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Update the data bag to use Chef Vault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Update the recipe to load the item from Chef Vault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Verify the node converges successfully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Talk about the security implications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93669"/>
      </p:ext>
    </p:extLst>
  </p:cSld>
  <p:clrMapOvr>
    <a:masterClrMapping/>
  </p:clrMapOvr>
  <p:transition spd="med"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Adding the Data to the Vault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Chef Vault will solve our issue with security and key distribution.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Update the data bag to use Chef Vault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Update the recipe to load the item from Chef Vault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Verify the node converges successfully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Talk about the security implications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701752"/>
      </p:ext>
    </p:extLst>
  </p:cSld>
  <p:clrMapOvr>
    <a:masterClrMapping/>
  </p:clrMapOvr>
  <p:transition spd="med"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Adding the Data to the Vault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Chef Vault will solve our issue with security and key distribution.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Update the data bag to use Chef Vault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Update the recipe to load the item from Chef Vault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Verify the node converges successfully</a:t>
            </a:r>
          </a:p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Talk about the security implications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9938"/>
      </p:ext>
    </p:extLst>
  </p:cSld>
  <p:clrMapOvr>
    <a:masterClrMapping/>
  </p:clrMapOvr>
  <p:transition spd="med"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Adding the Data to the Vault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Chef Vault will solve our issue with security and key distribution.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Update the data bag to use Chef Vault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Update the recipe to load the item from Chef Vault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Verify the node converges successfully</a:t>
            </a:r>
          </a:p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Talk about the security implications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035228"/>
      </p:ext>
    </p:extLst>
  </p:cSld>
  <p:clrMapOvr>
    <a:masterClrMapping/>
  </p:clrMapOvr>
  <p:transition spd="med"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Create a Cookbook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Storing Data in Data Bags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Encrypting Data in Data Bags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Encrypting Data with Chef Vault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Questions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Further Resources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5008">
            <a:off x="8248797" y="4361540"/>
            <a:ext cx="5826443" cy="29957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Arc 5"/>
          <p:cNvSpPr/>
          <p:nvPr/>
        </p:nvSpPr>
        <p:spPr>
          <a:xfrm rot="8665790">
            <a:off x="12781375" y="4913314"/>
            <a:ext cx="975947" cy="306967"/>
          </a:xfrm>
          <a:prstGeom prst="arc">
            <a:avLst/>
          </a:prstGeom>
          <a:ln>
            <a:solidFill>
              <a:srgbClr val="FFC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13101738" y="4267200"/>
            <a:ext cx="2867132" cy="969895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800" dirty="0" smtClean="0">
                <a:solidFill>
                  <a:schemeClr val="tx2"/>
                </a:solidFill>
              </a:rPr>
              <a:t>Security is Important To Me</a:t>
            </a:r>
          </a:p>
        </p:txBody>
      </p:sp>
    </p:spTree>
    <p:extLst>
      <p:ext uri="{BB962C8B-B14F-4D97-AF65-F5344CB8AC3E}">
        <p14:creationId xmlns:p14="http://schemas.microsoft.com/office/powerpoint/2010/main" val="80231941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 Us Know What You Think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50040" y="1856198"/>
            <a:ext cx="7825220" cy="5345953"/>
          </a:xfrm>
        </p:spPr>
        <p:txBody>
          <a:bodyPr/>
          <a:lstStyle/>
          <a:p>
            <a:r>
              <a:rPr lang="en-US" b="1" dirty="0" smtClean="0"/>
              <a:t>"Ask a Question"</a:t>
            </a:r>
            <a:r>
              <a:rPr lang="en-US" dirty="0" smtClean="0"/>
              <a:t> and I will answer it.</a:t>
            </a:r>
          </a:p>
          <a:p>
            <a:endParaRPr lang="en-US" dirty="0"/>
          </a:p>
          <a:p>
            <a:r>
              <a:rPr lang="en-US" b="1" dirty="0" smtClean="0"/>
              <a:t>"Rate This"</a:t>
            </a:r>
            <a:r>
              <a:rPr lang="en-US" dirty="0" smtClean="0"/>
              <a:t> presentation to leave your feedback and help me do my work better.</a:t>
            </a:r>
          </a:p>
          <a:p>
            <a:endParaRPr lang="en-US" dirty="0"/>
          </a:p>
          <a:p>
            <a:r>
              <a:rPr lang="en-US" dirty="0"/>
              <a:t>Email me at </a:t>
            </a:r>
            <a:r>
              <a:rPr lang="en-US" b="1" dirty="0" err="1"/>
              <a:t>franklin@</a:t>
            </a:r>
            <a:r>
              <a:rPr lang="en-US" b="1" dirty="0" err="1" smtClean="0"/>
              <a:t>chef.io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0" t="26865" r="18330" b="2388"/>
          <a:stretch/>
        </p:blipFill>
        <p:spPr>
          <a:xfrm>
            <a:off x="8625384" y="1294654"/>
            <a:ext cx="6919416" cy="646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5659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I answer for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312284"/>
      </p:ext>
    </p:extLst>
  </p:cSld>
  <p:clrMapOvr>
    <a:masterClrMapping/>
  </p:clrMapOvr>
  <p:transition spd="med"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Create a Cookbook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Storing Data in Data Bags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Encrypting Data in Data Bags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Encrypting Data with Chef Vault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Questions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Further Resources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5008">
            <a:off x="8248797" y="4361540"/>
            <a:ext cx="5826443" cy="29957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Arc 5"/>
          <p:cNvSpPr/>
          <p:nvPr/>
        </p:nvSpPr>
        <p:spPr>
          <a:xfrm rot="8665790">
            <a:off x="12781375" y="4913314"/>
            <a:ext cx="975947" cy="306967"/>
          </a:xfrm>
          <a:prstGeom prst="arc">
            <a:avLst/>
          </a:prstGeom>
          <a:ln>
            <a:solidFill>
              <a:srgbClr val="FFC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13101738" y="4267200"/>
            <a:ext cx="2867132" cy="969895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800" dirty="0" smtClean="0">
                <a:solidFill>
                  <a:schemeClr val="tx2"/>
                </a:solidFill>
              </a:rPr>
              <a:t>Security is Important To Me</a:t>
            </a:r>
          </a:p>
        </p:txBody>
      </p:sp>
    </p:spTree>
    <p:extLst>
      <p:ext uri="{BB962C8B-B14F-4D97-AF65-F5344CB8AC3E}">
        <p14:creationId xmlns:p14="http://schemas.microsoft.com/office/powerpoint/2010/main" val="366947212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25778" y="166863"/>
            <a:ext cx="15771813" cy="1338263"/>
          </a:xfrm>
        </p:spPr>
        <p:txBody>
          <a:bodyPr>
            <a:normAutofit/>
          </a:bodyPr>
          <a:lstStyle/>
          <a:p>
            <a:r>
              <a:rPr lang="en-US" dirty="0" smtClean="0"/>
              <a:t>Managing Secrets with Chef</a:t>
            </a:r>
            <a:endParaRPr lang="en-US" dirty="0"/>
          </a:p>
        </p:txBody>
      </p:sp>
      <p:pic>
        <p:nvPicPr>
          <p:cNvPr id="4" name="Picture 3" descr="secrets-pp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6256000" cy="913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5609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BrightTALK</a:t>
            </a:r>
            <a:r>
              <a:rPr lang="en-US" dirty="0" smtClean="0"/>
              <a:t> Attachments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50040" y="1856198"/>
            <a:ext cx="7825220" cy="534595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All of the resources I am going to provide you can be found under </a:t>
            </a:r>
            <a:r>
              <a:rPr lang="en-US" b="1" dirty="0"/>
              <a:t>"</a:t>
            </a:r>
            <a:r>
              <a:rPr lang="en-US" b="1" dirty="0" smtClean="0"/>
              <a:t>Attachments"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1" t="16270" r="16998" b="16401"/>
          <a:stretch/>
        </p:blipFill>
        <p:spPr>
          <a:xfrm>
            <a:off x="8625384" y="1615451"/>
            <a:ext cx="6919415" cy="582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0055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Secrets with Chef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2"/>
          </p:nvPr>
        </p:nvSpPr>
        <p:spPr>
          <a:xfrm>
            <a:off x="650039" y="1856198"/>
            <a:ext cx="15092085" cy="273877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All the slides and the training content can </a:t>
            </a:r>
            <a:r>
              <a:rPr lang="en-US" dirty="0" smtClean="0"/>
              <a:t>be found on GitHub:</a:t>
            </a:r>
          </a:p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tx2"/>
                </a:solidFill>
              </a:rPr>
              <a:t>https</a:t>
            </a:r>
            <a:r>
              <a:rPr lang="en-US" b="1" dirty="0">
                <a:solidFill>
                  <a:schemeClr val="tx2"/>
                </a:solidFill>
              </a:rPr>
              <a:t>://</a:t>
            </a:r>
            <a:r>
              <a:rPr lang="en-US" b="1" dirty="0" err="1">
                <a:solidFill>
                  <a:schemeClr val="tx2"/>
                </a:solidFill>
              </a:rPr>
              <a:t>github.com</a:t>
            </a:r>
            <a:r>
              <a:rPr lang="en-US" b="1" dirty="0">
                <a:solidFill>
                  <a:schemeClr val="tx2"/>
                </a:solidFill>
              </a:rPr>
              <a:t>/chef-training</a:t>
            </a:r>
            <a:r>
              <a:rPr lang="en-US" b="1" dirty="0" smtClean="0">
                <a:solidFill>
                  <a:schemeClr val="tx2"/>
                </a:solidFill>
              </a:rPr>
              <a:t>/</a:t>
            </a:r>
            <a:r>
              <a:rPr lang="en-US" b="1" dirty="0" err="1" smtClean="0">
                <a:solidFill>
                  <a:schemeClr val="tx2"/>
                </a:solidFill>
              </a:rPr>
              <a:t>managing_secrets_with_chef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559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Documentation and Projects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1638" y="3271838"/>
            <a:ext cx="13935252" cy="3346421"/>
          </a:xfrm>
        </p:spPr>
        <p:txBody>
          <a:bodyPr/>
          <a:lstStyle/>
          <a:p>
            <a:r>
              <a:rPr lang="en-US" dirty="0"/>
              <a:t>Blog Post (</a:t>
            </a:r>
            <a:r>
              <a:rPr lang="en-US" dirty="0">
                <a:hlinkClick r:id="rId2"/>
              </a:rPr>
              <a:t>https://</a:t>
            </a:r>
            <a:r>
              <a:rPr lang="en-US" dirty="0" err="1" smtClean="0">
                <a:hlinkClick r:id="rId2"/>
              </a:rPr>
              <a:t>www.chef.io</a:t>
            </a:r>
            <a:r>
              <a:rPr lang="en-US" dirty="0" smtClean="0">
                <a:hlinkClick r:id="rId2"/>
              </a:rPr>
              <a:t>/blog/2016/01/21/chef-vault-what-is-it-and-what-can-it-do-for-you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Data Bags (</a:t>
            </a:r>
            <a:r>
              <a:rPr lang="en-US" u="sng" dirty="0">
                <a:hlinkClick r:id="rId3"/>
              </a:rPr>
              <a:t>https://docs.chef.io/data_bags.html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Encrypted Data </a:t>
            </a:r>
            <a:r>
              <a:rPr lang="en-US" dirty="0"/>
              <a:t>Bags (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docs.chef.io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data_bags.html#encrypt-a-data-bag-item</a:t>
            </a:r>
            <a:r>
              <a:rPr lang="en-US" dirty="0"/>
              <a:t>)</a:t>
            </a:r>
            <a:endParaRPr lang="en-US" dirty="0" smtClean="0"/>
          </a:p>
          <a:p>
            <a:r>
              <a:rPr lang="en-US" dirty="0" smtClean="0"/>
              <a:t>Chef </a:t>
            </a:r>
            <a:r>
              <a:rPr lang="en-US" dirty="0"/>
              <a:t>Vault (</a:t>
            </a:r>
            <a:r>
              <a:rPr lang="en-US" dirty="0">
                <a:hlinkClick r:id="rId5"/>
              </a:rPr>
              <a:t>https://</a:t>
            </a:r>
            <a:r>
              <a:rPr lang="en-US" dirty="0" err="1">
                <a:hlinkClick r:id="rId5"/>
              </a:rPr>
              <a:t>github.com</a:t>
            </a:r>
            <a:r>
              <a:rPr lang="en-US" dirty="0">
                <a:hlinkClick r:id="rId5"/>
              </a:rPr>
              <a:t>/chef/chef-vault</a:t>
            </a:r>
            <a:r>
              <a:rPr lang="en-US" dirty="0"/>
              <a:t>)</a:t>
            </a:r>
            <a:endParaRPr lang="en-US" dirty="0" smtClean="0"/>
          </a:p>
          <a:p>
            <a:r>
              <a:rPr lang="en-US" dirty="0" smtClean="0"/>
              <a:t>Chef </a:t>
            </a:r>
            <a:r>
              <a:rPr lang="en-US" dirty="0"/>
              <a:t>Vault Cookbook (</a:t>
            </a:r>
            <a:r>
              <a:rPr lang="en-US" dirty="0">
                <a:hlinkClick r:id="rId6"/>
              </a:rPr>
              <a:t>https://</a:t>
            </a:r>
            <a:r>
              <a:rPr lang="en-US" dirty="0" err="1">
                <a:hlinkClick r:id="rId6"/>
              </a:rPr>
              <a:t>supermarket.chef.io</a:t>
            </a:r>
            <a:r>
              <a:rPr lang="en-US" dirty="0">
                <a:hlinkClick r:id="rId6"/>
              </a:rPr>
              <a:t>/cookbooks/chef-</a:t>
            </a:r>
            <a:r>
              <a:rPr lang="en-US" dirty="0" smtClean="0">
                <a:hlinkClick r:id="rId6"/>
              </a:rPr>
              <a:t>vault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12601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739" y="1227415"/>
            <a:ext cx="12202523" cy="6863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Joy of Automating!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172480" y="6332711"/>
            <a:ext cx="11915217" cy="1503811"/>
          </a:xfrm>
          <a:solidFill>
            <a:schemeClr val="tx2"/>
          </a:solidFill>
          <a:ln>
            <a:solidFill>
              <a:srgbClr val="F18B21"/>
            </a:solidFill>
          </a:ln>
        </p:spPr>
        <p:txBody>
          <a:bodyPr anchor="ctr"/>
          <a:lstStyle/>
          <a:p>
            <a:pPr lvl="1" algn="ctr"/>
            <a:r>
              <a:rPr lang="en-US" sz="3200" b="1" dirty="0" smtClean="0">
                <a:solidFill>
                  <a:schemeClr val="bg1"/>
                </a:solidFill>
              </a:rPr>
              <a:t>Fridays 10AM PDT </a:t>
            </a:r>
          </a:p>
          <a:p>
            <a:pPr lvl="1" algn="ctr"/>
            <a:r>
              <a:rPr lang="en-US" sz="3200" b="1" dirty="0" err="1" smtClean="0">
                <a:solidFill>
                  <a:schemeClr val="bg1"/>
                </a:solidFill>
              </a:rPr>
              <a:t>getchef</a:t>
            </a:r>
            <a:r>
              <a:rPr lang="en-US" sz="3200" b="1" dirty="0" smtClean="0">
                <a:solidFill>
                  <a:schemeClr val="bg1"/>
                </a:solidFill>
              </a:rPr>
              <a:t> @ YouTube</a:t>
            </a:r>
          </a:p>
        </p:txBody>
      </p:sp>
    </p:spTree>
    <p:extLst>
      <p:ext uri="{BB962C8B-B14F-4D97-AF65-F5344CB8AC3E}">
        <p14:creationId xmlns:p14="http://schemas.microsoft.com/office/powerpoint/2010/main" val="305628383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Terminal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50040" y="1856198"/>
            <a:ext cx="6275693" cy="5345953"/>
          </a:xfrm>
        </p:spPr>
        <p:txBody>
          <a:bodyPr/>
          <a:lstStyle/>
          <a:p>
            <a:r>
              <a:rPr lang="en-US" sz="4400" dirty="0" smtClean="0"/>
              <a:t>Mac OSX</a:t>
            </a:r>
          </a:p>
          <a:p>
            <a:r>
              <a:rPr lang="en-US" sz="4400" dirty="0" smtClean="0"/>
              <a:t>iTerm2</a:t>
            </a:r>
          </a:p>
          <a:p>
            <a:r>
              <a:rPr lang="en-US" sz="4400" dirty="0" smtClean="0"/>
              <a:t>Oh My </a:t>
            </a:r>
            <a:r>
              <a:rPr lang="en-US" sz="4400" dirty="0" err="1" smtClean="0"/>
              <a:t>Zsh</a:t>
            </a:r>
            <a:endParaRPr lang="en-US" sz="4400" dirty="0" smtClean="0"/>
          </a:p>
          <a:p>
            <a:r>
              <a:rPr lang="en-US" sz="4400" dirty="0" err="1" smtClean="0"/>
              <a:t>Agnoster</a:t>
            </a:r>
            <a:r>
              <a:rPr lang="en-US" sz="4400" dirty="0" smtClean="0"/>
              <a:t> Theme</a:t>
            </a:r>
          </a:p>
          <a:p>
            <a:r>
              <a:rPr lang="en-US" sz="4400" dirty="0" err="1" smtClean="0"/>
              <a:t>Powerline</a:t>
            </a:r>
            <a:r>
              <a:rPr lang="en-US" sz="4400" dirty="0" smtClean="0"/>
              <a:t> Patched Font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833" y="1856198"/>
            <a:ext cx="8326967" cy="510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4511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Create a Cookbook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Storing Data in Data Bags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Encrypting Data in Data Bags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Encrypting Data with Chef Vault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Questions</a:t>
            </a:r>
          </a:p>
          <a:p>
            <a:pPr marL="457200" indent="-457200">
              <a:buFont typeface="Wingdings" charset="2"/>
              <a:buChar char="ü"/>
            </a:pPr>
            <a:r>
              <a:rPr lang="en-US" b="1" dirty="0" smtClean="0"/>
              <a:t>Further Resources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5008">
            <a:off x="8248797" y="4361540"/>
            <a:ext cx="5826443" cy="29957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Arc 5"/>
          <p:cNvSpPr/>
          <p:nvPr/>
        </p:nvSpPr>
        <p:spPr>
          <a:xfrm rot="8665790">
            <a:off x="12781375" y="4913314"/>
            <a:ext cx="975947" cy="306967"/>
          </a:xfrm>
          <a:prstGeom prst="arc">
            <a:avLst/>
          </a:prstGeom>
          <a:ln>
            <a:solidFill>
              <a:srgbClr val="FFC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13101738" y="4267200"/>
            <a:ext cx="2867132" cy="969895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800" dirty="0" smtClean="0">
                <a:solidFill>
                  <a:schemeClr val="tx2"/>
                </a:solidFill>
              </a:rPr>
              <a:t>Security is Important To Me</a:t>
            </a:r>
          </a:p>
        </p:txBody>
      </p:sp>
    </p:spTree>
    <p:extLst>
      <p:ext uri="{BB962C8B-B14F-4D97-AF65-F5344CB8AC3E}">
        <p14:creationId xmlns:p14="http://schemas.microsoft.com/office/powerpoint/2010/main" val="7864840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07232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Create a Cookbook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Storing Data in Data Bags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Encrypting Data in Data Bags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Encrypting Data with Chef Vault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Questions</a:t>
            </a:r>
          </a:p>
          <a:p>
            <a:pPr marL="457200" indent="-457200">
              <a:buFont typeface="Wingdings" charset="2"/>
              <a:buChar char="q"/>
            </a:pPr>
            <a:r>
              <a:rPr lang="en-US" b="1" dirty="0" smtClean="0"/>
              <a:t>Further Resources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5008">
            <a:off x="8248797" y="4361540"/>
            <a:ext cx="5826443" cy="29957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Arc 5"/>
          <p:cNvSpPr/>
          <p:nvPr/>
        </p:nvSpPr>
        <p:spPr>
          <a:xfrm rot="8665790">
            <a:off x="12781375" y="4913314"/>
            <a:ext cx="975947" cy="306967"/>
          </a:xfrm>
          <a:prstGeom prst="arc">
            <a:avLst/>
          </a:prstGeom>
          <a:ln>
            <a:solidFill>
              <a:srgbClr val="FFC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13101738" y="4267200"/>
            <a:ext cx="2867132" cy="969895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800" dirty="0" smtClean="0">
                <a:solidFill>
                  <a:schemeClr val="tx2"/>
                </a:solidFill>
              </a:rPr>
              <a:t>Security is Important To Me</a:t>
            </a:r>
          </a:p>
        </p:txBody>
      </p:sp>
    </p:spTree>
    <p:extLst>
      <p:ext uri="{BB962C8B-B14F-4D97-AF65-F5344CB8AC3E}">
        <p14:creationId xmlns:p14="http://schemas.microsoft.com/office/powerpoint/2010/main" val="203753799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Interaction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01600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921749B-AEB7-461B-845F-603CABD25259}">
  <ds:schemaRefs>
    <ds:schemaRef ds:uri="7bb5d761-a2ea-4873-95f7-7a6658fb3ef0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Template.potx</Template>
  <TotalTime>19280</TotalTime>
  <Words>2792</Words>
  <Application>Microsoft Macintosh PowerPoint</Application>
  <PresentationFormat>Custom</PresentationFormat>
  <Paragraphs>460</Paragraphs>
  <Slides>86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86</vt:i4>
      </vt:variant>
    </vt:vector>
  </HeadingPairs>
  <TitlesOfParts>
    <vt:vector size="93" baseType="lpstr">
      <vt:lpstr>Arial</vt:lpstr>
      <vt:lpstr>Courier</vt:lpstr>
      <vt:lpstr>Courier New</vt:lpstr>
      <vt:lpstr>ＭＳ Ｐゴシック</vt:lpstr>
      <vt:lpstr>Wingdings</vt:lpstr>
      <vt:lpstr>Template</vt:lpstr>
      <vt:lpstr>Interaction</vt:lpstr>
      <vt:lpstr>Managing Secrets with Chef</vt:lpstr>
      <vt:lpstr>Franklin Webber</vt:lpstr>
      <vt:lpstr>You</vt:lpstr>
      <vt:lpstr>WARNING!</vt:lpstr>
      <vt:lpstr>Schedule</vt:lpstr>
      <vt:lpstr>Let Us Know What You Think</vt:lpstr>
      <vt:lpstr>Was this Valuable to You?</vt:lpstr>
      <vt:lpstr>Managing Secrets with Chef</vt:lpstr>
      <vt:lpstr>Agenda</vt:lpstr>
      <vt:lpstr>Creating Users on the System</vt:lpstr>
      <vt:lpstr>Create the users cookbook</vt:lpstr>
      <vt:lpstr>Create the user in the default recipe</vt:lpstr>
      <vt:lpstr>Generate a Password for this User</vt:lpstr>
      <vt:lpstr>Create the user in the default recipe</vt:lpstr>
      <vt:lpstr>Creating Users on the System</vt:lpstr>
      <vt:lpstr>Upload the Cookbook to the Chef Server</vt:lpstr>
      <vt:lpstr>Apply the Cookbook to a Node</vt:lpstr>
      <vt:lpstr>Apply the Cookbook to a Node</vt:lpstr>
      <vt:lpstr>Creating Users on the System</vt:lpstr>
      <vt:lpstr>When a     Key Lives in the Cookbook</vt:lpstr>
      <vt:lpstr>Oh the Places this     Key will go!</vt:lpstr>
      <vt:lpstr>Oh the Places this     Key will go!</vt:lpstr>
      <vt:lpstr>Oh the Places this     Key will go!</vt:lpstr>
      <vt:lpstr>Oh the Places this     Key will go!</vt:lpstr>
      <vt:lpstr>Storing Sensitive Data in Cookbooks</vt:lpstr>
      <vt:lpstr>Creating Users on the System</vt:lpstr>
      <vt:lpstr>Agenda</vt:lpstr>
      <vt:lpstr>Storing Data in Bags</vt:lpstr>
      <vt:lpstr>Moving the Password to a Data Bag</vt:lpstr>
      <vt:lpstr>Create the Bag for all the Data</vt:lpstr>
      <vt:lpstr>List all the Data Bags</vt:lpstr>
      <vt:lpstr>Locally Create a Data Bag Item</vt:lpstr>
      <vt:lpstr>Upload the Data Bag Item</vt:lpstr>
      <vt:lpstr>Show the Data Bag Item</vt:lpstr>
      <vt:lpstr>Moving the Password to a Data Bag</vt:lpstr>
      <vt:lpstr>Update the Recipe to use the Data Bag</vt:lpstr>
      <vt:lpstr>Moving the Password to a Data Bag</vt:lpstr>
      <vt:lpstr>Update the metadata.rb</vt:lpstr>
      <vt:lpstr>Upload the Newest Version of the Cookbook</vt:lpstr>
      <vt:lpstr>Update the Node</vt:lpstr>
      <vt:lpstr>Moving the Password to a Data Bag</vt:lpstr>
      <vt:lpstr>When a     Key Lives in the Data Bag</vt:lpstr>
      <vt:lpstr>Oh the Places this     Key will go!</vt:lpstr>
      <vt:lpstr>Oh the Places this     Key will go!</vt:lpstr>
      <vt:lpstr>Access to the Data Bag</vt:lpstr>
      <vt:lpstr>Moving the Password to a Data Bag</vt:lpstr>
      <vt:lpstr>Agenda</vt:lpstr>
      <vt:lpstr>Encrypting the Data in the Bag</vt:lpstr>
      <vt:lpstr>Encrypted the Data in the Bag</vt:lpstr>
      <vt:lpstr>Create a Secret Key for Encrypting</vt:lpstr>
      <vt:lpstr>Encrypted the Data in the Bag</vt:lpstr>
      <vt:lpstr>Encrypt Our Existing Data Bag</vt:lpstr>
      <vt:lpstr>Encrypted the Data in the Bag</vt:lpstr>
      <vt:lpstr>Show the Encrypted Data Bag</vt:lpstr>
      <vt:lpstr>Show the Encrypted Data Bag</vt:lpstr>
      <vt:lpstr>The Recipe does not need to Change</vt:lpstr>
      <vt:lpstr>Encrypted the Data in the Bag</vt:lpstr>
      <vt:lpstr>Copy and Rename the Secret on the Node</vt:lpstr>
      <vt:lpstr>Encrypted the Data in the Bag</vt:lpstr>
      <vt:lpstr>When a     Key Lives in the Encrypted Data Bag</vt:lpstr>
      <vt:lpstr>When a     Key Lives in the Encrypted Data Bag</vt:lpstr>
      <vt:lpstr>When a     Key Lives in the Encrypted Data Bag</vt:lpstr>
      <vt:lpstr>When a     Key Lives in the Encrypted Data Bag</vt:lpstr>
      <vt:lpstr>Share the Secret with All Clients</vt:lpstr>
      <vt:lpstr>Encrypted the Data in the Bag</vt:lpstr>
      <vt:lpstr>Agenda</vt:lpstr>
      <vt:lpstr>Chef Vault</vt:lpstr>
      <vt:lpstr>Adding the Data to the Vault</vt:lpstr>
      <vt:lpstr>Create a Local Vault of the Data Bag</vt:lpstr>
      <vt:lpstr>Examine the Vault Files Created</vt:lpstr>
      <vt:lpstr>PowerPoint Presentation</vt:lpstr>
      <vt:lpstr>Adding the Data to the Vault</vt:lpstr>
      <vt:lpstr>Adding the Data to the Vault</vt:lpstr>
      <vt:lpstr>Adding the Data to the Vault</vt:lpstr>
      <vt:lpstr>Adding the Data to the Vault</vt:lpstr>
      <vt:lpstr>Agenda</vt:lpstr>
      <vt:lpstr>Let Us Know What You Think</vt:lpstr>
      <vt:lpstr>Questions</vt:lpstr>
      <vt:lpstr>Agenda</vt:lpstr>
      <vt:lpstr>BrightTALK Attachments</vt:lpstr>
      <vt:lpstr>Managing Secrets with Chef</vt:lpstr>
      <vt:lpstr>Documentation and Projects</vt:lpstr>
      <vt:lpstr>The Joy of Automating!</vt:lpstr>
      <vt:lpstr>My Terminal</vt:lpstr>
      <vt:lpstr>Agenda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creator>sdelfante@chef.io</dc:creator>
  <cp:lastModifiedBy>Franklin Webber</cp:lastModifiedBy>
  <cp:revision>2451</cp:revision>
  <cp:lastPrinted>2016-02-24T01:48:58Z</cp:lastPrinted>
  <dcterms:created xsi:type="dcterms:W3CDTF">2012-09-13T17:36:07Z</dcterms:created>
  <dcterms:modified xsi:type="dcterms:W3CDTF">2016-04-20T04:03:36Z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